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embeddedFontLst>
    <p:embeddedFont>
      <p:font typeface="OPPOSans R" panose="00020600040101010101" charset="-122"/>
      <p:regular r:id="rId22"/>
    </p:embeddedFont>
    <p:embeddedFont>
      <p:font typeface="OPPOSans H" panose="00020600040101010101" charset="-122"/>
      <p:regular r:id="rId23"/>
    </p:embeddedFont>
    <p:embeddedFont>
      <p:font typeface="HelloFont WenYiHei" panose="00020600040101010101" charset="-122"/>
      <p:regular r:id="rId24"/>
    </p:embeddedFont>
    <p:embeddedFont>
      <p:font typeface="Source Han Sans" panose="020B0500000000000000" charset="-122"/>
      <p:regular r:id="rId25"/>
    </p:embeddedFont>
    <p:embeddedFont>
      <p:font typeface="Source Han Sans CN Bold" panose="020B0800000000000000" charset="-122"/>
      <p:bold r:id="rId26"/>
    </p:embeddedFont>
    <p:embeddedFont>
      <p:font typeface="楷体" panose="02010609060101010101" charset="-122"/>
      <p:regular r:id="rId27"/>
    </p:embeddedFont>
    <p:embeddedFont>
      <p:font typeface="等线" panose="02010600030101010101" charset="-122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74.xml"/><Relationship Id="rId2" Type="http://schemas.openxmlformats.org/officeDocument/2006/relationships/tags" Target="../tags/tag56.xml"/><Relationship Id="rId19" Type="http://schemas.openxmlformats.org/officeDocument/2006/relationships/tags" Target="../tags/tag73.xml"/><Relationship Id="rId18" Type="http://schemas.openxmlformats.org/officeDocument/2006/relationships/tags" Target="../tags/tag72.xml"/><Relationship Id="rId17" Type="http://schemas.openxmlformats.org/officeDocument/2006/relationships/tags" Target="../tags/tag71.xml"/><Relationship Id="rId16" Type="http://schemas.openxmlformats.org/officeDocument/2006/relationships/tags" Target="../tags/tag70.xml"/><Relationship Id="rId15" Type="http://schemas.openxmlformats.org/officeDocument/2006/relationships/tags" Target="../tags/tag69.xml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tags" Target="../tags/tag55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89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tags" Target="../tags/tag7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9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5" Type="http://schemas.openxmlformats.org/officeDocument/2006/relationships/slideLayout" Target="../slideLayouts/slideLayout1.xml"/><Relationship Id="rId24" Type="http://schemas.openxmlformats.org/officeDocument/2006/relationships/tags" Target="../tags/tag122.xml"/><Relationship Id="rId23" Type="http://schemas.openxmlformats.org/officeDocument/2006/relationships/tags" Target="../tags/tag121.xml"/><Relationship Id="rId22" Type="http://schemas.openxmlformats.org/officeDocument/2006/relationships/tags" Target="../tags/tag120.xml"/><Relationship Id="rId21" Type="http://schemas.openxmlformats.org/officeDocument/2006/relationships/tags" Target="../tags/tag119.xml"/><Relationship Id="rId20" Type="http://schemas.openxmlformats.org/officeDocument/2006/relationships/tags" Target="../tags/tag118.xml"/><Relationship Id="rId2" Type="http://schemas.openxmlformats.org/officeDocument/2006/relationships/tags" Target="../tags/tag100.xml"/><Relationship Id="rId19" Type="http://schemas.openxmlformats.org/officeDocument/2006/relationships/tags" Target="../tags/tag117.xml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2" Type="http://schemas.openxmlformats.org/officeDocument/2006/relationships/slideLayout" Target="../slideLayouts/slideLayout1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image" Target="../media/image2.png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9" Type="http://schemas.openxmlformats.org/officeDocument/2006/relationships/slideLayout" Target="../slideLayouts/slideLayout1.xml"/><Relationship Id="rId18" Type="http://schemas.openxmlformats.org/officeDocument/2006/relationships/image" Target="../media/image3.emf"/><Relationship Id="rId17" Type="http://schemas.openxmlformats.org/officeDocument/2006/relationships/tags" Target="../tags/tag37.xml"/><Relationship Id="rId16" Type="http://schemas.openxmlformats.org/officeDocument/2006/relationships/tags" Target="../tags/tag36.xml"/><Relationship Id="rId15" Type="http://schemas.openxmlformats.org/officeDocument/2006/relationships/tags" Target="../tags/tag35.xml"/><Relationship Id="rId14" Type="http://schemas.openxmlformats.org/officeDocument/2006/relationships/tags" Target="../tags/tag34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tags" Target="../tags/tag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39.xml"/><Relationship Id="rId19" Type="http://schemas.openxmlformats.org/officeDocument/2006/relationships/image" Target="../media/image5.emf"/><Relationship Id="rId18" Type="http://schemas.openxmlformats.org/officeDocument/2006/relationships/tags" Target="../tags/tag54.xml"/><Relationship Id="rId17" Type="http://schemas.openxmlformats.org/officeDocument/2006/relationships/image" Target="../media/image4.emf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3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4070411">
            <a:off x="959360" y="3929703"/>
            <a:ext cx="499381" cy="499381"/>
          </a:xfrm>
          <a:prstGeom prst="flowChartConnector">
            <a:avLst/>
          </a:prstGeom>
          <a:noFill/>
          <a:ln w="9525" cap="sq">
            <a:solidFill>
              <a:schemeClr val="accent1"/>
            </a:solidFill>
            <a:miter/>
          </a:ln>
          <a:effectLst>
            <a:outerShdw blurRad="190500" algn="ctr" rotWithShape="0">
              <a:schemeClr val="tx1">
                <a:lumMod val="85000"/>
                <a:lumOff val="1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5258743"/>
            <a:ext cx="1768477" cy="950598"/>
          </a:xfrm>
          <a:custGeom>
            <a:avLst/>
            <a:gdLst>
              <a:gd name="connsiteX0" fmla="*/ 300 w 2676562"/>
              <a:gd name="connsiteY0" fmla="*/ 1062659 h 1398242"/>
              <a:gd name="connsiteX1" fmla="*/ 4177 w 2676562"/>
              <a:gd name="connsiteY1" fmla="*/ 100368 h 1398242"/>
              <a:gd name="connsiteX2" fmla="*/ 133166 w 2676562"/>
              <a:gd name="connsiteY2" fmla="*/ 0 h 1398242"/>
              <a:gd name="connsiteX3" fmla="*/ 1447836 w 2676562"/>
              <a:gd name="connsiteY3" fmla="*/ 2563 h 1398242"/>
              <a:gd name="connsiteX4" fmla="*/ 1788764 w 2676562"/>
              <a:gd name="connsiteY4" fmla="*/ 336550 h 1398242"/>
              <a:gd name="connsiteX5" fmla="*/ 2524161 w 2676562"/>
              <a:gd name="connsiteY5" fmla="*/ 332763 h 1398242"/>
              <a:gd name="connsiteX6" fmla="*/ 2676562 w 2676562"/>
              <a:gd name="connsiteY6" fmla="*/ 497863 h 1398242"/>
              <a:gd name="connsiteX7" fmla="*/ 2675693 w 2676562"/>
              <a:gd name="connsiteY7" fmla="*/ 1173784 h 1398242"/>
              <a:gd name="connsiteX8" fmla="*/ 2461864 w 2676562"/>
              <a:gd name="connsiteY8" fmla="*/ 1398242 h 1398242"/>
              <a:gd name="connsiteX9" fmla="*/ 317316 w 2676562"/>
              <a:gd name="connsiteY9" fmla="*/ 1388717 h 1398242"/>
              <a:gd name="connsiteX10" fmla="*/ 300 w 2676562"/>
              <a:gd name="connsiteY10" fmla="*/ 1062659 h 1398242"/>
            </a:gdLst>
            <a:ahLst/>
            <a:cxnLst/>
            <a:rect l="l" t="t" r="r" b="b"/>
            <a:pathLst>
              <a:path w="2676562" h="1398242">
                <a:moveTo>
                  <a:pt x="300" y="1062659"/>
                </a:moveTo>
                <a:cubicBezTo>
                  <a:pt x="-1583" y="790579"/>
                  <a:pt x="6060" y="372448"/>
                  <a:pt x="4177" y="100368"/>
                </a:cubicBezTo>
                <a:lnTo>
                  <a:pt x="133166" y="0"/>
                </a:lnTo>
                <a:lnTo>
                  <a:pt x="1447836" y="2563"/>
                </a:lnTo>
                <a:lnTo>
                  <a:pt x="1788764" y="336550"/>
                </a:lnTo>
                <a:lnTo>
                  <a:pt x="2524161" y="332763"/>
                </a:lnTo>
                <a:lnTo>
                  <a:pt x="2676562" y="497863"/>
                </a:lnTo>
                <a:cubicBezTo>
                  <a:pt x="2676272" y="723170"/>
                  <a:pt x="2675983" y="948477"/>
                  <a:pt x="2675693" y="1173784"/>
                </a:cubicBezTo>
                <a:lnTo>
                  <a:pt x="2461864" y="1398242"/>
                </a:lnTo>
                <a:lnTo>
                  <a:pt x="317316" y="1388717"/>
                </a:lnTo>
                <a:lnTo>
                  <a:pt x="300" y="1062659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gradFill>
              <a:gsLst>
                <a:gs pos="0">
                  <a:schemeClr val="accent1">
                    <a:lumMod val="5000"/>
                    <a:lumOff val="95000"/>
                    <a:alpha val="70000"/>
                  </a:schemeClr>
                </a:gs>
                <a:gs pos="7400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36923" y="5490518"/>
            <a:ext cx="906152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主讲人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6923" y="5837803"/>
            <a:ext cx="1591954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</a:rPr>
              <a:t>何晨洋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2736850" y="5258743"/>
            <a:ext cx="1768477" cy="950598"/>
          </a:xfrm>
          <a:custGeom>
            <a:avLst/>
            <a:gdLst>
              <a:gd name="connsiteX0" fmla="*/ 300 w 2676562"/>
              <a:gd name="connsiteY0" fmla="*/ 1062659 h 1398242"/>
              <a:gd name="connsiteX1" fmla="*/ 4177 w 2676562"/>
              <a:gd name="connsiteY1" fmla="*/ 100368 h 1398242"/>
              <a:gd name="connsiteX2" fmla="*/ 133166 w 2676562"/>
              <a:gd name="connsiteY2" fmla="*/ 0 h 1398242"/>
              <a:gd name="connsiteX3" fmla="*/ 1447836 w 2676562"/>
              <a:gd name="connsiteY3" fmla="*/ 2563 h 1398242"/>
              <a:gd name="connsiteX4" fmla="*/ 1788764 w 2676562"/>
              <a:gd name="connsiteY4" fmla="*/ 336550 h 1398242"/>
              <a:gd name="connsiteX5" fmla="*/ 2524161 w 2676562"/>
              <a:gd name="connsiteY5" fmla="*/ 332763 h 1398242"/>
              <a:gd name="connsiteX6" fmla="*/ 2676562 w 2676562"/>
              <a:gd name="connsiteY6" fmla="*/ 497863 h 1398242"/>
              <a:gd name="connsiteX7" fmla="*/ 2675693 w 2676562"/>
              <a:gd name="connsiteY7" fmla="*/ 1173784 h 1398242"/>
              <a:gd name="connsiteX8" fmla="*/ 2461864 w 2676562"/>
              <a:gd name="connsiteY8" fmla="*/ 1398242 h 1398242"/>
              <a:gd name="connsiteX9" fmla="*/ 317316 w 2676562"/>
              <a:gd name="connsiteY9" fmla="*/ 1388717 h 1398242"/>
              <a:gd name="connsiteX10" fmla="*/ 300 w 2676562"/>
              <a:gd name="connsiteY10" fmla="*/ 1062659 h 1398242"/>
            </a:gdLst>
            <a:ahLst/>
            <a:cxnLst/>
            <a:rect l="l" t="t" r="r" b="b"/>
            <a:pathLst>
              <a:path w="2676562" h="1398242">
                <a:moveTo>
                  <a:pt x="300" y="1062659"/>
                </a:moveTo>
                <a:cubicBezTo>
                  <a:pt x="-1583" y="790579"/>
                  <a:pt x="6060" y="372448"/>
                  <a:pt x="4177" y="100368"/>
                </a:cubicBezTo>
                <a:lnTo>
                  <a:pt x="133166" y="0"/>
                </a:lnTo>
                <a:lnTo>
                  <a:pt x="1447836" y="2563"/>
                </a:lnTo>
                <a:lnTo>
                  <a:pt x="1788764" y="336550"/>
                </a:lnTo>
                <a:lnTo>
                  <a:pt x="2524161" y="332763"/>
                </a:lnTo>
                <a:lnTo>
                  <a:pt x="2676562" y="497863"/>
                </a:lnTo>
                <a:cubicBezTo>
                  <a:pt x="2676272" y="723170"/>
                  <a:pt x="2675983" y="948477"/>
                  <a:pt x="2675693" y="1173784"/>
                </a:cubicBezTo>
                <a:lnTo>
                  <a:pt x="2461864" y="1398242"/>
                </a:lnTo>
                <a:lnTo>
                  <a:pt x="317316" y="1388717"/>
                </a:lnTo>
                <a:lnTo>
                  <a:pt x="300" y="1062659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gradFill>
              <a:gsLst>
                <a:gs pos="0">
                  <a:schemeClr val="accent1">
                    <a:lumMod val="5000"/>
                    <a:lumOff val="95000"/>
                    <a:alpha val="70000"/>
                  </a:schemeClr>
                </a:gs>
                <a:gs pos="7400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13373" y="5490518"/>
            <a:ext cx="677552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13373" y="5837803"/>
            <a:ext cx="1591954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>2024.04.06</a:t>
            </a:r>
            <a:endParaRPr kumimoji="1"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1103181" y="718559"/>
            <a:ext cx="522605" cy="522605"/>
          </a:xfrm>
          <a:prstGeom prst="mathMultiply">
            <a:avLst>
              <a:gd name="adj1" fmla="val 1312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71375" y="5636419"/>
            <a:ext cx="1110138" cy="49721"/>
          </a:xfrm>
          <a:prstGeom prst="mathEqual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95262" y="5641424"/>
            <a:ext cx="933615" cy="45719"/>
          </a:xfrm>
          <a:prstGeom prst="mathEqual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64446" y="5953988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74736" y="1957254"/>
            <a:ext cx="7015686" cy="2805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Differentially Private Average Consensus</a:t>
            </a:r>
            <a:endParaRPr kumimoji="1" lang="en-US" altLang="zh-CN" sz="4000" dirty="0">
              <a:ln w="12700">
                <a:noFill/>
              </a:ln>
              <a:solidFill>
                <a:srgbClr val="5CD3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4000" dirty="0" err="1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研究与复现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4070411">
            <a:off x="5657688" y="2335875"/>
            <a:ext cx="499381" cy="499381"/>
          </a:xfrm>
          <a:prstGeom prst="flowChartConnector">
            <a:avLst/>
          </a:prstGeom>
          <a:noFill/>
          <a:ln w="9525" cap="sq">
            <a:solidFill>
              <a:schemeClr val="accent1"/>
            </a:solidFill>
            <a:miter/>
          </a:ln>
          <a:effectLst>
            <a:outerShdw blurRad="190500" algn="ctr" rotWithShape="0">
              <a:schemeClr val="tx1">
                <a:lumMod val="85000"/>
                <a:lumOff val="1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9560000">
            <a:off x="-1023620" y="2072640"/>
            <a:ext cx="14252575" cy="2078990"/>
          </a:xfrm>
          <a:prstGeom prst="roundRect">
            <a:avLst>
              <a:gd name="adj" fmla="val 376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en-US" altLang="zh-CN"/>
          </a:p>
        </p:txBody>
      </p:sp>
      <p:sp>
        <p:nvSpPr>
          <p:cNvPr id="3" name="标题 1"/>
          <p:cNvSpPr txBox="1"/>
          <p:nvPr/>
        </p:nvSpPr>
        <p:spPr>
          <a:xfrm>
            <a:off x="11032175" y="4972985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</a:ln>
          <a:effectLst>
            <a:outerShdw blurRad="254000" dist="12700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062034" y="-1967646"/>
            <a:ext cx="3338388" cy="11462456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1745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13858" y="2772553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7562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实验参数设置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5744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设置步长 (h) 为 0.1，拉普拉斯矩阵 (L) 根据智能体拓扑结构生成。
拉普拉斯噪声参数 (b) 取值范围为 0.1 到 1.0，用于调整隐私保护水平。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58703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66697" y="2766868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91906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实验环境与工具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47429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使用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Python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编程语言实现算法，借助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NumPy 和 Matplotlib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库进行数值计算和结果可视化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975924" y="2807876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ahLst/>
            <a:cxnLst/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00387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919717" y="2780254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080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实验目标与指标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46324" y="3352986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实验目标是验证算法在不同隐私保护水平下的性能表现。
主要指标包括收敛速度、方差大小和隐私保护水平。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实验设置与参数选择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3104659" y="1662987"/>
            <a:ext cx="5763600" cy="1054800"/>
          </a:xfrm>
          <a:prstGeom prst="parallelogram">
            <a:avLst/>
          </a:pr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2487387" y="1338944"/>
            <a:ext cx="1407884" cy="1407884"/>
          </a:xfrm>
          <a:prstGeom prst="ellipse">
            <a:avLst/>
          </a:prstGeom>
          <a:solidFill>
            <a:schemeClr val="bg1"/>
          </a:solidFill>
          <a:ln cap="sq">
            <a:noFill/>
          </a:ln>
          <a:effectLst>
            <a:outerShdw blurRad="254000" sx="102000" sy="102000" algn="ctr" rotWithShape="0">
              <a:schemeClr val="tx1">
                <a:lumMod val="50000"/>
                <a:lumOff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2829198" y="1714573"/>
            <a:ext cx="724262" cy="65662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660833" y="3367312"/>
            <a:ext cx="5763600" cy="1054800"/>
          </a:xfrm>
          <a:prstGeom prst="parallelogram">
            <a:avLst/>
          </a:prstGeom>
          <a:solidFill>
            <a:schemeClr val="accent2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5024297" y="3018500"/>
            <a:ext cx="1407884" cy="1407884"/>
          </a:xfrm>
          <a:prstGeom prst="ellipse">
            <a:avLst/>
          </a:prstGeom>
          <a:solidFill>
            <a:schemeClr val="bg1"/>
          </a:solidFill>
          <a:ln cap="sq">
            <a:noFill/>
          </a:ln>
          <a:effectLst>
            <a:outerShdw blurRad="254000" sx="102000" sy="102000" algn="ctr" rotWithShape="0">
              <a:schemeClr val="tx1">
                <a:lumMod val="50000"/>
                <a:lumOff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5366108" y="3360312"/>
            <a:ext cx="724262" cy="72426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806756" y="4868309"/>
            <a:ext cx="5763817" cy="1054389"/>
          </a:xfrm>
          <a:prstGeom prst="parallelogram">
            <a:avLst/>
          </a:pr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1169393" y="4514814"/>
            <a:ext cx="1407884" cy="1407884"/>
          </a:xfrm>
          <a:prstGeom prst="ellipse">
            <a:avLst/>
          </a:prstGeom>
          <a:solidFill>
            <a:schemeClr val="bg1"/>
          </a:solidFill>
          <a:ln cap="sq">
            <a:noFill/>
          </a:ln>
          <a:effectLst>
            <a:outerShdw blurRad="254000" sx="102000" sy="102000" algn="ctr" rotWithShape="0">
              <a:schemeClr val="tx1">
                <a:lumMod val="50000"/>
                <a:lumOff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1511204" y="4868309"/>
            <a:ext cx="724262" cy="70089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868259" y="1598778"/>
            <a:ext cx="1678678" cy="369332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10835311" y="3064328"/>
            <a:ext cx="1069975" cy="235409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1037025" y="3023309"/>
            <a:ext cx="1678678" cy="369332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341645" y="6051034"/>
            <a:ext cx="1678678" cy="369332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7744032" y="4927990"/>
            <a:ext cx="1678678" cy="369332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3763320" y="3751321"/>
            <a:ext cx="1069975" cy="235409"/>
          </a:xfrm>
          <a:prstGeom prst="parallelogram">
            <a:avLst/>
          </a:prstGeom>
          <a:solidFill>
            <a:schemeClr val="bg1">
              <a:lumMod val="95000"/>
              <a:alpha val="7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4018284" y="1699638"/>
            <a:ext cx="4406898" cy="7379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图 1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展示了算法在不同隐私保护水平下的收敛过程，与文献结果高度一致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图 3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展示了收敛点方差随隐私参数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(b)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的变化趋势，验证了理论分析的正确性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 sz="3200" dirty="0"/>
          </a:p>
        </p:txBody>
      </p:sp>
      <p:sp>
        <p:nvSpPr>
          <p:cNvPr id="19" name="标题 1"/>
          <p:cNvSpPr txBox="1"/>
          <p:nvPr>
            <p:custDataLst>
              <p:tags r:id="rId16"/>
            </p:custDataLst>
          </p:nvPr>
        </p:nvSpPr>
        <p:spPr>
          <a:xfrm>
            <a:off x="3763320" y="1146059"/>
            <a:ext cx="44068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</a:rPr>
              <a:t>关键图表的复现</a:t>
            </a:r>
            <a:endParaRPr kumimoji="1" lang="zh-CN" altLang="en-US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7"/>
            </p:custDataLst>
          </p:nvPr>
        </p:nvSpPr>
        <p:spPr>
          <a:xfrm>
            <a:off x="6428413" y="2867885"/>
            <a:ext cx="44068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实验结果的验证</a:t>
            </a:r>
            <a:endParaRPr kumimoji="1" lang="zh-CN" altLang="en-US" b="1" dirty="0"/>
          </a:p>
        </p:txBody>
      </p:sp>
      <p:sp>
        <p:nvSpPr>
          <p:cNvPr id="21" name="标题 1"/>
          <p:cNvSpPr txBox="1"/>
          <p:nvPr>
            <p:custDataLst>
              <p:tags r:id="rId18"/>
            </p:custDataLst>
          </p:nvPr>
        </p:nvSpPr>
        <p:spPr>
          <a:xfrm>
            <a:off x="6516766" y="3438614"/>
            <a:ext cx="4406898" cy="7379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实验结果表明，在隐私保护水平较高时，收敛速度较慢，但方差较小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与文献结果对比，复现结果在收敛速度和方差方面均与文献一致，验证了算法的正确性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 sz="3200" dirty="0"/>
          </a:p>
        </p:txBody>
      </p:sp>
      <p:sp>
        <p:nvSpPr>
          <p:cNvPr id="22" name="标题 1"/>
          <p:cNvSpPr txBox="1"/>
          <p:nvPr>
            <p:custDataLst>
              <p:tags r:id="rId19"/>
            </p:custDataLst>
          </p:nvPr>
        </p:nvSpPr>
        <p:spPr>
          <a:xfrm>
            <a:off x="2577277" y="4389140"/>
            <a:ext cx="44068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实验结果的分析</a:t>
            </a:r>
            <a:endParaRPr kumimoji="1" lang="zh-CN" altLang="en-US" b="1" dirty="0"/>
          </a:p>
        </p:txBody>
      </p:sp>
      <p:sp>
        <p:nvSpPr>
          <p:cNvPr id="23" name="标题 1"/>
          <p:cNvSpPr txBox="1"/>
          <p:nvPr>
            <p:custDataLst>
              <p:tags r:id="rId20"/>
            </p:custDataLst>
          </p:nvPr>
        </p:nvSpPr>
        <p:spPr>
          <a:xfrm>
            <a:off x="2644346" y="4927991"/>
            <a:ext cx="4478255" cy="898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实验结果表明，隐私保护水平与算法性能之间存在权衡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在实际应用中，需要根据具体需求调整隐私保护水平，以平衡性能和隐私保护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 sz="3200" dirty="0"/>
          </a:p>
        </p:txBody>
      </p:sp>
      <p:sp>
        <p:nvSpPr>
          <p:cNvPr id="24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实验结果与文献对比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5022350" y="1560428"/>
            <a:ext cx="21590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7030A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en-US" altLang="zh-CN" sz="4400">
              <a:ln w="12700">
                <a:noFill/>
              </a:ln>
              <a:solidFill>
                <a:srgbClr val="7030A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795600" y="1560428"/>
            <a:ext cx="21590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7030A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en-US" altLang="zh-CN" sz="4400">
              <a:ln w="12700">
                <a:noFill/>
              </a:ln>
              <a:solidFill>
                <a:srgbClr val="7030A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249100" y="1560428"/>
            <a:ext cx="21590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7030A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en-US" altLang="zh-CN" sz="4400">
              <a:ln w="12700">
                <a:noFill/>
              </a:ln>
              <a:solidFill>
                <a:srgbClr val="7030A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469650" y="3389372"/>
            <a:ext cx="3240000" cy="2340000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433650" y="2004781"/>
            <a:ext cx="3312000" cy="115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75000"/>
                  <a:alpha val="100000"/>
                </a:schemeClr>
              </a:gs>
            </a:gsLst>
            <a:lin ang="5400000" scaled="0"/>
          </a:gradFill>
          <a:ln w="25400" cap="sq">
            <a:noFill/>
            <a:miter/>
          </a:ln>
          <a:effectLst>
            <a:outerShdw blurRad="254000" dist="635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8242900" y="3389372"/>
            <a:ext cx="3240000" cy="2340000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206900" y="2004781"/>
            <a:ext cx="3312000" cy="115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5400000" scaled="0"/>
          </a:gradFill>
          <a:ln cap="sq">
            <a:noFill/>
            <a:prstDash val="solid"/>
            <a:miter/>
          </a:ln>
          <a:effectLst>
            <a:outerShdw blurRad="254000" dist="635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96400" y="3389372"/>
            <a:ext cx="3240000" cy="2340000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60400" y="2004781"/>
            <a:ext cx="3312000" cy="1152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5400000" scaled="0"/>
          </a:gradFill>
          <a:ln cap="sq">
            <a:noFill/>
            <a:prstDash val="solid"/>
            <a:miter/>
          </a:ln>
          <a:effectLst>
            <a:outerShdw blurRad="254000" dist="635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76400" y="3606376"/>
            <a:ext cx="2880000" cy="18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在不同隐私保护水平下，算法均能实现无偏估计，但方差随隐私保护水平增加而增大。
例如，在 (b=0.1) 时，方差较小，但收敛速度较慢；在 (b=1.0) 时，方差较大，但收敛速度较快。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973500" y="2184781"/>
            <a:ext cx="2685800" cy="79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算法性能表现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649650" y="3606376"/>
            <a:ext cx="2880000" cy="18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隐私保护在多智能体系统中至关重要，但需要与性能进行权衡。
在算法设计中，应根据应用场景和需求，合理调整隐私保护水平，以实现最佳性能。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747425" y="2184781"/>
            <a:ext cx="2684450" cy="79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启示与思考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8422900" y="3606376"/>
            <a:ext cx="2880000" cy="18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可以探索新的噪声机制，如高斯噪声，以提高算法性能。
进一步优化参数选择，减少方差，提高收敛速度。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8527700" y="2184781"/>
            <a:ext cx="2670400" cy="79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未来改进方向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性能表现与启示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300808" y="375256"/>
            <a:ext cx="4759098" cy="3748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600">
                <a:ln w="12700">
                  <a:noFill/>
                </a:ln>
                <a:gradFill>
                  <a:gsLst>
                    <a:gs pos="20000">
                      <a:srgbClr val="5CD3FF">
                        <a:alpha val="100000"/>
                      </a:srgbClr>
                    </a:gs>
                    <a:gs pos="78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48765" y="6055271"/>
            <a:ext cx="125298" cy="125298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171211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93657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6214" y="3987800"/>
            <a:ext cx="6228286" cy="2171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总结与展望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863749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17446" y="8355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7198900" y="1914727"/>
            <a:ext cx="4320000" cy="64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508000" dist="1524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0400" y="1914727"/>
            <a:ext cx="4320000" cy="64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508000" dist="1524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4289650" y="1914727"/>
            <a:ext cx="3600000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959320" y="1987524"/>
            <a:ext cx="3060000" cy="502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文献复现与验证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159980" y="1987524"/>
            <a:ext cx="3060000" cy="502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研究贡献与意义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959320" y="2829673"/>
            <a:ext cx="306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成功复现了文献中的差分隐私共识算法，验证了其在隐私保护和性能方面的表现。
实验结果与文献一致，证明了算法的有效性。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159980" y="2829673"/>
            <a:ext cx="306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该研究为多智能体系统中的隐私保护提供了新的方法和思路。
通过差分隐私技术，实现了在保护隐私的同时实现智能体状态的平均共识。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559650" y="2829673"/>
            <a:ext cx="306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详细分析了算法在不同隐私保护水平下的性能表现，揭示了隐私保护与性能之间的权衡。
为实际应用提供了理论支持和实践指导。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559650" y="1987524"/>
            <a:ext cx="3060000" cy="502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算法性能分析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主要工作与成果</a:t>
            </a:r>
            <a:endParaRPr kumimoji="1" lang="zh-CN" altLang="en-US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rot="10800000">
            <a:off x="670568" y="1285220"/>
            <a:ext cx="5344827" cy="2296180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971310" y="2022082"/>
            <a:ext cx="4743348" cy="13878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在阅读纯英文文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献时遇到专业术语等未学习过的名词会出现无法理解的阅读障碍，通过翻译软件或联系上下文得出结果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Source Han Sans" panose="020B0500000000000000" charset="-122"/>
            </a:endParaRPr>
          </a:p>
        </p:txBody>
      </p:sp>
      <p:grpSp>
        <p:nvGrpSpPr>
          <p:cNvPr id="5" name="组合 4"/>
          <p:cNvGrpSpPr/>
          <p:nvPr>
            <p:custDataLst>
              <p:tags r:id="rId3"/>
            </p:custDataLst>
          </p:nvPr>
        </p:nvGrpSpPr>
        <p:grpSpPr>
          <a:xfrm>
            <a:off x="1546922" y="1245056"/>
            <a:ext cx="3592125" cy="72000"/>
            <a:chOff x="1546922" y="1245056"/>
            <a:chExt cx="3592125" cy="72000"/>
          </a:xfrm>
        </p:grpSpPr>
        <p:sp>
          <p:nvSpPr>
            <p:cNvPr id="6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3314682" y="12450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1546922" y="12458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971310" y="1493663"/>
            <a:ext cx="4743348" cy="4709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阅读障碍</a:t>
            </a:r>
            <a:endParaRPr kumimoji="1" lang="en-US" altLang="zh-CN" b="1">
              <a:ln w="12700">
                <a:noFill/>
              </a:ln>
              <a:solidFill>
                <a:schemeClr val="accent1">
                  <a:alpha val="10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rot="10800000">
            <a:off x="6156918" y="1285220"/>
            <a:ext cx="5344827" cy="2296180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457025" y="2013192"/>
            <a:ext cx="4743348" cy="13878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  <a:buClrTx/>
              <a:buSzTx/>
              <a:buFontTx/>
            </a:pP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通过联系上下文，选择性跳跃阅读对整体影响不大的部分，仔细阅读、手推重要的公式与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过程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Source Han Sans" panose="020B0500000000000000" charset="-122"/>
            </a:endParaRPr>
          </a:p>
        </p:txBody>
      </p:sp>
      <p:grpSp>
        <p:nvGrpSpPr>
          <p:cNvPr id="11" name="组合 10"/>
          <p:cNvGrpSpPr/>
          <p:nvPr>
            <p:custDataLst>
              <p:tags r:id="rId9"/>
            </p:custDataLst>
          </p:nvPr>
        </p:nvGrpSpPr>
        <p:grpSpPr>
          <a:xfrm>
            <a:off x="7033272" y="1245056"/>
            <a:ext cx="3592125" cy="72000"/>
            <a:chOff x="7033272" y="1245056"/>
            <a:chExt cx="3592125" cy="72000"/>
          </a:xfrm>
        </p:grpSpPr>
        <p:sp>
          <p:nvSpPr>
            <p:cNvPr id="12" name="标题 1"/>
            <p:cNvSpPr txBox="1"/>
            <p:nvPr>
              <p:custDataLst>
                <p:tags r:id="rId10"/>
              </p:custDataLst>
            </p:nvPr>
          </p:nvSpPr>
          <p:spPr>
            <a:xfrm>
              <a:off x="8801032" y="12450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7033272" y="12458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6457660" y="1493663"/>
            <a:ext cx="4743348" cy="4709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  <a:buClrTx/>
              <a:buSzTx/>
              <a:buFontTx/>
            </a:pPr>
            <a:r>
              <a:rPr kumimoji="1" lang="zh-CN" altLang="en-US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数学推理过程</a:t>
            </a:r>
            <a:r>
              <a:rPr kumimoji="1" lang="zh-CN" altLang="en-US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无法理解</a:t>
            </a:r>
            <a:endParaRPr kumimoji="1" lang="zh-CN" altLang="en-US" b="1">
              <a:ln w="12700">
                <a:noFill/>
              </a:ln>
              <a:solidFill>
                <a:schemeClr val="accent1">
                  <a:alpha val="10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 rot="10800000">
            <a:off x="670568" y="3837920"/>
            <a:ext cx="5344827" cy="2296180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971310" y="4574782"/>
            <a:ext cx="4743348" cy="13878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根据文献中指出的公式方法与参数的设置编写代码，在过程中也学习了很多新的</a:t>
            </a:r>
            <a:r>
              <a:rPr kumimoji="1" lang="en-US" altLang="zh-CN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python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语法，但运行时间较长，尝试缩减迭代次数与优化代码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解决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Source Han Sans" panose="020B0500000000000000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5"/>
            </p:custDataLst>
          </p:nvPr>
        </p:nvGrpSpPr>
        <p:grpSpPr>
          <a:xfrm>
            <a:off x="1546922" y="3797756"/>
            <a:ext cx="3592125" cy="72000"/>
            <a:chOff x="1546922" y="3797756"/>
            <a:chExt cx="3592125" cy="72000"/>
          </a:xfrm>
        </p:grpSpPr>
        <p:sp>
          <p:nvSpPr>
            <p:cNvPr id="18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3314682" y="37977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>
              <p:custDataLst>
                <p:tags r:id="rId17"/>
              </p:custDataLst>
            </p:nvPr>
          </p:nvSpPr>
          <p:spPr>
            <a:xfrm>
              <a:off x="1546922" y="37985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971310" y="4046363"/>
            <a:ext cx="4743348" cy="4709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800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重现</a:t>
            </a:r>
            <a:r>
              <a:rPr kumimoji="1" lang="zh-CN" altLang="en-US" sz="1800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实验</a:t>
            </a:r>
            <a:endParaRPr kumimoji="1" lang="zh-CN" altLang="en-US" sz="1800" b="1">
              <a:ln w="12700">
                <a:noFill/>
              </a:ln>
              <a:solidFill>
                <a:schemeClr val="accent1">
                  <a:alpha val="10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 rot="10800000">
            <a:off x="6156918" y="3837920"/>
            <a:ext cx="5344827" cy="2296180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6457660" y="4574782"/>
            <a:ext cx="4743348" cy="13878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复现的结果与文献中的结果不完全一致，通过仔细的比对，发现在收敛速率上与文献有明显差异，但反复检查后发现并无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charset="-122"/>
                <a:ea typeface="楷体" panose="02010609060101010101" charset="-122"/>
                <a:cs typeface="Source Han Sans" panose="020B0500000000000000" charset="-122"/>
              </a:rPr>
              <a:t>明显错误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楷体" panose="02010609060101010101" charset="-122"/>
              <a:ea typeface="楷体" panose="02010609060101010101" charset="-122"/>
              <a:cs typeface="Source Han Sans" panose="020B0500000000000000" charset="-122"/>
            </a:endParaRPr>
          </a:p>
        </p:txBody>
      </p:sp>
      <p:grpSp>
        <p:nvGrpSpPr>
          <p:cNvPr id="23" name="组合 22"/>
          <p:cNvGrpSpPr/>
          <p:nvPr>
            <p:custDataLst>
              <p:tags r:id="rId21"/>
            </p:custDataLst>
          </p:nvPr>
        </p:nvGrpSpPr>
        <p:grpSpPr>
          <a:xfrm>
            <a:off x="7033272" y="3797756"/>
            <a:ext cx="3592125" cy="72000"/>
            <a:chOff x="7033272" y="3797756"/>
            <a:chExt cx="3592125" cy="72000"/>
          </a:xfrm>
        </p:grpSpPr>
        <p:sp>
          <p:nvSpPr>
            <p:cNvPr id="24" name="标题 1"/>
            <p:cNvSpPr txBox="1"/>
            <p:nvPr>
              <p:custDataLst>
                <p:tags r:id="rId22"/>
              </p:custDataLst>
            </p:nvPr>
          </p:nvSpPr>
          <p:spPr>
            <a:xfrm>
              <a:off x="8801032" y="37977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>
              <p:custDataLst>
                <p:tags r:id="rId23"/>
              </p:custDataLst>
            </p:nvPr>
          </p:nvSpPr>
          <p:spPr>
            <a:xfrm>
              <a:off x="7033272" y="37985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6457660" y="4046363"/>
            <a:ext cx="4743348" cy="4709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  <a:buClrTx/>
              <a:buSzTx/>
              <a:buFontTx/>
            </a:pPr>
            <a:r>
              <a:rPr kumimoji="1" lang="zh-CN" altLang="en-US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复现结果</a:t>
            </a:r>
            <a:r>
              <a:rPr kumimoji="1" lang="zh-CN" altLang="en-US" b="1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不完全一致</a:t>
            </a:r>
            <a:endParaRPr kumimoji="1" lang="zh-CN" altLang="en-US" b="1">
              <a:ln w="12700">
                <a:noFill/>
              </a:ln>
              <a:solidFill>
                <a:schemeClr val="accent1">
                  <a:alpha val="10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遇到的问题及解决方法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4070411">
            <a:off x="392268" y="3824355"/>
            <a:ext cx="499381" cy="499381"/>
          </a:xfrm>
          <a:prstGeom prst="flowChartConnector">
            <a:avLst/>
          </a:prstGeom>
          <a:noFill/>
          <a:ln w="9525" cap="sq">
            <a:solidFill>
              <a:schemeClr val="accent1"/>
            </a:solidFill>
            <a:miter/>
          </a:ln>
          <a:effectLst>
            <a:outerShdw blurRad="190500" algn="ctr" rotWithShape="0">
              <a:schemeClr val="tx1">
                <a:lumMod val="85000"/>
                <a:lumOff val="1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2146" y="6069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5258743"/>
            <a:ext cx="1768477" cy="950598"/>
          </a:xfrm>
          <a:custGeom>
            <a:avLst/>
            <a:gdLst>
              <a:gd name="connsiteX0" fmla="*/ 300 w 2676562"/>
              <a:gd name="connsiteY0" fmla="*/ 1062659 h 1398242"/>
              <a:gd name="connsiteX1" fmla="*/ 4177 w 2676562"/>
              <a:gd name="connsiteY1" fmla="*/ 100368 h 1398242"/>
              <a:gd name="connsiteX2" fmla="*/ 133166 w 2676562"/>
              <a:gd name="connsiteY2" fmla="*/ 0 h 1398242"/>
              <a:gd name="connsiteX3" fmla="*/ 1447836 w 2676562"/>
              <a:gd name="connsiteY3" fmla="*/ 2563 h 1398242"/>
              <a:gd name="connsiteX4" fmla="*/ 1788764 w 2676562"/>
              <a:gd name="connsiteY4" fmla="*/ 336550 h 1398242"/>
              <a:gd name="connsiteX5" fmla="*/ 2524161 w 2676562"/>
              <a:gd name="connsiteY5" fmla="*/ 332763 h 1398242"/>
              <a:gd name="connsiteX6" fmla="*/ 2676562 w 2676562"/>
              <a:gd name="connsiteY6" fmla="*/ 497863 h 1398242"/>
              <a:gd name="connsiteX7" fmla="*/ 2675693 w 2676562"/>
              <a:gd name="connsiteY7" fmla="*/ 1173784 h 1398242"/>
              <a:gd name="connsiteX8" fmla="*/ 2461864 w 2676562"/>
              <a:gd name="connsiteY8" fmla="*/ 1398242 h 1398242"/>
              <a:gd name="connsiteX9" fmla="*/ 317316 w 2676562"/>
              <a:gd name="connsiteY9" fmla="*/ 1388717 h 1398242"/>
              <a:gd name="connsiteX10" fmla="*/ 300 w 2676562"/>
              <a:gd name="connsiteY10" fmla="*/ 1062659 h 1398242"/>
            </a:gdLst>
            <a:ahLst/>
            <a:cxnLst/>
            <a:rect l="l" t="t" r="r" b="b"/>
            <a:pathLst>
              <a:path w="2676562" h="1398242">
                <a:moveTo>
                  <a:pt x="300" y="1062659"/>
                </a:moveTo>
                <a:cubicBezTo>
                  <a:pt x="-1583" y="790579"/>
                  <a:pt x="6060" y="372448"/>
                  <a:pt x="4177" y="100368"/>
                </a:cubicBezTo>
                <a:lnTo>
                  <a:pt x="133166" y="0"/>
                </a:lnTo>
                <a:lnTo>
                  <a:pt x="1447836" y="2563"/>
                </a:lnTo>
                <a:lnTo>
                  <a:pt x="1788764" y="336550"/>
                </a:lnTo>
                <a:lnTo>
                  <a:pt x="2524161" y="332763"/>
                </a:lnTo>
                <a:lnTo>
                  <a:pt x="2676562" y="497863"/>
                </a:lnTo>
                <a:cubicBezTo>
                  <a:pt x="2676272" y="723170"/>
                  <a:pt x="2675983" y="948477"/>
                  <a:pt x="2675693" y="1173784"/>
                </a:cubicBezTo>
                <a:lnTo>
                  <a:pt x="2461864" y="1398242"/>
                </a:lnTo>
                <a:lnTo>
                  <a:pt x="317316" y="1388717"/>
                </a:lnTo>
                <a:lnTo>
                  <a:pt x="300" y="1062659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gradFill>
              <a:gsLst>
                <a:gs pos="0">
                  <a:schemeClr val="accent1">
                    <a:lumMod val="5000"/>
                    <a:lumOff val="95000"/>
                    <a:alpha val="70000"/>
                  </a:schemeClr>
                </a:gs>
                <a:gs pos="7400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36923" y="5490518"/>
            <a:ext cx="906152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主讲人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6923" y="5837803"/>
            <a:ext cx="1591954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AiPPT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36850" y="5258743"/>
            <a:ext cx="1768477" cy="950598"/>
          </a:xfrm>
          <a:custGeom>
            <a:avLst/>
            <a:gdLst>
              <a:gd name="connsiteX0" fmla="*/ 300 w 2676562"/>
              <a:gd name="connsiteY0" fmla="*/ 1062659 h 1398242"/>
              <a:gd name="connsiteX1" fmla="*/ 4177 w 2676562"/>
              <a:gd name="connsiteY1" fmla="*/ 100368 h 1398242"/>
              <a:gd name="connsiteX2" fmla="*/ 133166 w 2676562"/>
              <a:gd name="connsiteY2" fmla="*/ 0 h 1398242"/>
              <a:gd name="connsiteX3" fmla="*/ 1447836 w 2676562"/>
              <a:gd name="connsiteY3" fmla="*/ 2563 h 1398242"/>
              <a:gd name="connsiteX4" fmla="*/ 1788764 w 2676562"/>
              <a:gd name="connsiteY4" fmla="*/ 336550 h 1398242"/>
              <a:gd name="connsiteX5" fmla="*/ 2524161 w 2676562"/>
              <a:gd name="connsiteY5" fmla="*/ 332763 h 1398242"/>
              <a:gd name="connsiteX6" fmla="*/ 2676562 w 2676562"/>
              <a:gd name="connsiteY6" fmla="*/ 497863 h 1398242"/>
              <a:gd name="connsiteX7" fmla="*/ 2675693 w 2676562"/>
              <a:gd name="connsiteY7" fmla="*/ 1173784 h 1398242"/>
              <a:gd name="connsiteX8" fmla="*/ 2461864 w 2676562"/>
              <a:gd name="connsiteY8" fmla="*/ 1398242 h 1398242"/>
              <a:gd name="connsiteX9" fmla="*/ 317316 w 2676562"/>
              <a:gd name="connsiteY9" fmla="*/ 1388717 h 1398242"/>
              <a:gd name="connsiteX10" fmla="*/ 300 w 2676562"/>
              <a:gd name="connsiteY10" fmla="*/ 1062659 h 1398242"/>
            </a:gdLst>
            <a:ahLst/>
            <a:cxnLst/>
            <a:rect l="l" t="t" r="r" b="b"/>
            <a:pathLst>
              <a:path w="2676562" h="1398242">
                <a:moveTo>
                  <a:pt x="300" y="1062659"/>
                </a:moveTo>
                <a:cubicBezTo>
                  <a:pt x="-1583" y="790579"/>
                  <a:pt x="6060" y="372448"/>
                  <a:pt x="4177" y="100368"/>
                </a:cubicBezTo>
                <a:lnTo>
                  <a:pt x="133166" y="0"/>
                </a:lnTo>
                <a:lnTo>
                  <a:pt x="1447836" y="2563"/>
                </a:lnTo>
                <a:lnTo>
                  <a:pt x="1788764" y="336550"/>
                </a:lnTo>
                <a:lnTo>
                  <a:pt x="2524161" y="332763"/>
                </a:lnTo>
                <a:lnTo>
                  <a:pt x="2676562" y="497863"/>
                </a:lnTo>
                <a:cubicBezTo>
                  <a:pt x="2676272" y="723170"/>
                  <a:pt x="2675983" y="948477"/>
                  <a:pt x="2675693" y="1173784"/>
                </a:cubicBezTo>
                <a:lnTo>
                  <a:pt x="2461864" y="1398242"/>
                </a:lnTo>
                <a:lnTo>
                  <a:pt x="317316" y="1388717"/>
                </a:lnTo>
                <a:lnTo>
                  <a:pt x="300" y="1062659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gradFill>
              <a:gsLst>
                <a:gs pos="0">
                  <a:schemeClr val="accent1">
                    <a:lumMod val="5000"/>
                    <a:lumOff val="95000"/>
                    <a:alpha val="70000"/>
                  </a:schemeClr>
                </a:gs>
                <a:gs pos="7400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13373" y="5490518"/>
            <a:ext cx="677552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13373" y="5837803"/>
            <a:ext cx="1591954" cy="237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202X.XX.XX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103181" y="718559"/>
            <a:ext cx="522605" cy="522605"/>
          </a:xfrm>
          <a:prstGeom prst="mathMultiply">
            <a:avLst>
              <a:gd name="adj1" fmla="val 1312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71375" y="5636419"/>
            <a:ext cx="1110138" cy="49721"/>
          </a:xfrm>
          <a:prstGeom prst="mathEqual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95262" y="5641424"/>
            <a:ext cx="933615" cy="45719"/>
          </a:xfrm>
          <a:prstGeom prst="mathEqual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64446" y="5953988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95207" y="1533415"/>
            <a:ext cx="6228286" cy="70727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5400">
                <a:ln w="6350">
                  <a:noFill/>
                </a:ln>
                <a:gradFill>
                  <a:gsLst>
                    <a:gs pos="29000">
                      <a:srgbClr val="FFFFFF">
                        <a:alpha val="0"/>
                      </a:srgbClr>
                    </a:gs>
                    <a:gs pos="100000">
                      <a:srgbClr val="5CD3FF">
                        <a:alpha val="100000"/>
                      </a:srgbClr>
                    </a:gs>
                  </a:gsLst>
                  <a:lin ang="162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5207" y="2255540"/>
            <a:ext cx="7015686" cy="2805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5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313"/>
            <a:ext cx="12192000" cy="12392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535377" y="784465"/>
            <a:ext cx="6025587" cy="242805"/>
            <a:chOff x="2535377" y="784465"/>
            <a:chExt cx="6025587" cy="242805"/>
          </a:xfrm>
        </p:grpSpPr>
        <p:cxnSp>
          <p:nvCxnSpPr>
            <p:cNvPr id="5" name="标题 1"/>
            <p:cNvCxnSpPr/>
            <p:nvPr/>
          </p:nvCxnSpPr>
          <p:spPr>
            <a:xfrm>
              <a:off x="2535377" y="904891"/>
              <a:ext cx="6025587" cy="0"/>
            </a:xfrm>
            <a:prstGeom prst="straightConnector1">
              <a:avLst/>
            </a:prstGeom>
            <a:noFill/>
            <a:ln w="28575" cap="flat">
              <a:solidFill>
                <a:schemeClr val="bg1"/>
              </a:solidFill>
              <a:miter/>
              <a:headEnd type="none" w="med" len="sm"/>
              <a:tailEnd type="none"/>
            </a:ln>
          </p:spPr>
        </p:cxnSp>
        <p:sp>
          <p:nvSpPr>
            <p:cNvPr id="6" name="标题 1"/>
            <p:cNvSpPr txBox="1"/>
            <p:nvPr/>
          </p:nvSpPr>
          <p:spPr>
            <a:xfrm>
              <a:off x="8390361" y="784465"/>
              <a:ext cx="170603" cy="120426"/>
            </a:xfrm>
            <a:custGeom>
              <a:avLst/>
              <a:gdLst>
                <a:gd name="connsiteX0" fmla="*/ 0 w 428625"/>
                <a:gd name="connsiteY0" fmla="*/ 0 h 304800"/>
                <a:gd name="connsiteX1" fmla="*/ 161925 w 428625"/>
                <a:gd name="connsiteY1" fmla="*/ 238125 h 304800"/>
                <a:gd name="connsiteX2" fmla="*/ 428625 w 428625"/>
                <a:gd name="connsiteY2" fmla="*/ 304800 h 304800"/>
                <a:gd name="connsiteX0-1" fmla="*/ 0 w 428625"/>
                <a:gd name="connsiteY0-2" fmla="*/ 0 h 304800"/>
                <a:gd name="connsiteX1-3" fmla="*/ 185737 w 428625"/>
                <a:gd name="connsiteY1-4" fmla="*/ 200025 h 304800"/>
                <a:gd name="connsiteX2-5" fmla="*/ 428625 w 428625"/>
                <a:gd name="connsiteY2-6" fmla="*/ 304800 h 304800"/>
                <a:gd name="connsiteX0-7" fmla="*/ 0 w 445294"/>
                <a:gd name="connsiteY0-8" fmla="*/ 0 h 314325"/>
                <a:gd name="connsiteX1-9" fmla="*/ 202406 w 445294"/>
                <a:gd name="connsiteY1-10" fmla="*/ 209550 h 314325"/>
                <a:gd name="connsiteX2-11" fmla="*/ 445294 w 445294"/>
                <a:gd name="connsiteY2-12" fmla="*/ 314325 h 314325"/>
                <a:gd name="connsiteX0-13" fmla="*/ 0 w 445294"/>
                <a:gd name="connsiteY0-14" fmla="*/ 0 h 314325"/>
                <a:gd name="connsiteX1-15" fmla="*/ 202406 w 445294"/>
                <a:gd name="connsiteY1-16" fmla="*/ 209550 h 314325"/>
                <a:gd name="connsiteX2-17" fmla="*/ 445294 w 445294"/>
                <a:gd name="connsiteY2-18" fmla="*/ 314325 h 314325"/>
                <a:gd name="connsiteX0-19" fmla="*/ 0 w 445294"/>
                <a:gd name="connsiteY0-20" fmla="*/ 0 h 314325"/>
                <a:gd name="connsiteX1-21" fmla="*/ 188118 w 445294"/>
                <a:gd name="connsiteY1-22" fmla="*/ 216694 h 314325"/>
                <a:gd name="connsiteX2-23" fmla="*/ 445294 w 445294"/>
                <a:gd name="connsiteY2-24" fmla="*/ 314325 h 314325"/>
              </a:gdLst>
              <a:ahLst/>
              <a:cxnLst/>
              <a:rect l="l" t="t" r="r" b="b"/>
              <a:pathLst>
                <a:path w="445294" h="314325">
                  <a:moveTo>
                    <a:pt x="0" y="0"/>
                  </a:moveTo>
                  <a:cubicBezTo>
                    <a:pt x="45244" y="93662"/>
                    <a:pt x="114299" y="158750"/>
                    <a:pt x="188118" y="216694"/>
                  </a:cubicBezTo>
                  <a:cubicBezTo>
                    <a:pt x="259555" y="267494"/>
                    <a:pt x="347662" y="306387"/>
                    <a:pt x="445294" y="314325"/>
                  </a:cubicBezTo>
                </a:path>
              </a:pathLst>
            </a:custGeom>
            <a:noFill/>
            <a:ln w="28575" cap="flat">
              <a:solidFill>
                <a:schemeClr val="bg1"/>
              </a:solidFill>
              <a:miter/>
              <a:headEnd type="none" w="med" len="sm"/>
              <a:tailEnd type="none"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 flipV="1">
              <a:off x="8389071" y="906844"/>
              <a:ext cx="170603" cy="120426"/>
            </a:xfrm>
            <a:custGeom>
              <a:avLst/>
              <a:gdLst>
                <a:gd name="connsiteX0" fmla="*/ 0 w 428625"/>
                <a:gd name="connsiteY0" fmla="*/ 0 h 304800"/>
                <a:gd name="connsiteX1" fmla="*/ 161925 w 428625"/>
                <a:gd name="connsiteY1" fmla="*/ 238125 h 304800"/>
                <a:gd name="connsiteX2" fmla="*/ 428625 w 428625"/>
                <a:gd name="connsiteY2" fmla="*/ 304800 h 304800"/>
                <a:gd name="connsiteX0-1" fmla="*/ 0 w 428625"/>
                <a:gd name="connsiteY0-2" fmla="*/ 0 h 304800"/>
                <a:gd name="connsiteX1-3" fmla="*/ 185737 w 428625"/>
                <a:gd name="connsiteY1-4" fmla="*/ 200025 h 304800"/>
                <a:gd name="connsiteX2-5" fmla="*/ 428625 w 428625"/>
                <a:gd name="connsiteY2-6" fmla="*/ 304800 h 304800"/>
                <a:gd name="connsiteX0-7" fmla="*/ 0 w 445294"/>
                <a:gd name="connsiteY0-8" fmla="*/ 0 h 314325"/>
                <a:gd name="connsiteX1-9" fmla="*/ 202406 w 445294"/>
                <a:gd name="connsiteY1-10" fmla="*/ 209550 h 314325"/>
                <a:gd name="connsiteX2-11" fmla="*/ 445294 w 445294"/>
                <a:gd name="connsiteY2-12" fmla="*/ 314325 h 314325"/>
                <a:gd name="connsiteX0-13" fmla="*/ 0 w 445294"/>
                <a:gd name="connsiteY0-14" fmla="*/ 0 h 314325"/>
                <a:gd name="connsiteX1-15" fmla="*/ 202406 w 445294"/>
                <a:gd name="connsiteY1-16" fmla="*/ 209550 h 314325"/>
                <a:gd name="connsiteX2-17" fmla="*/ 445294 w 445294"/>
                <a:gd name="connsiteY2-18" fmla="*/ 314325 h 314325"/>
                <a:gd name="connsiteX0-19" fmla="*/ 0 w 445294"/>
                <a:gd name="connsiteY0-20" fmla="*/ 0 h 314325"/>
                <a:gd name="connsiteX1-21" fmla="*/ 188118 w 445294"/>
                <a:gd name="connsiteY1-22" fmla="*/ 216694 h 314325"/>
                <a:gd name="connsiteX2-23" fmla="*/ 445294 w 445294"/>
                <a:gd name="connsiteY2-24" fmla="*/ 314325 h 314325"/>
              </a:gdLst>
              <a:ahLst/>
              <a:cxnLst/>
              <a:rect l="l" t="t" r="r" b="b"/>
              <a:pathLst>
                <a:path w="445294" h="314325">
                  <a:moveTo>
                    <a:pt x="0" y="0"/>
                  </a:moveTo>
                  <a:cubicBezTo>
                    <a:pt x="45244" y="93662"/>
                    <a:pt x="114299" y="158750"/>
                    <a:pt x="188118" y="216694"/>
                  </a:cubicBezTo>
                  <a:cubicBezTo>
                    <a:pt x="259555" y="267494"/>
                    <a:pt x="347662" y="306387"/>
                    <a:pt x="445294" y="314325"/>
                  </a:cubicBezTo>
                </a:path>
              </a:pathLst>
            </a:custGeom>
            <a:noFill/>
            <a:ln w="28575" cap="flat">
              <a:solidFill>
                <a:schemeClr val="bg1"/>
              </a:solidFill>
              <a:miter/>
              <a:headEnd type="none" w="med" len="sm"/>
              <a:tailEnd type="none"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661011" y="559862"/>
            <a:ext cx="2540929" cy="527383"/>
            <a:chOff x="8661011" y="559862"/>
            <a:chExt cx="2540929" cy="527383"/>
          </a:xfrm>
        </p:grpSpPr>
        <p:sp>
          <p:nvSpPr>
            <p:cNvPr id="9" name="标题 1"/>
            <p:cNvSpPr txBox="1"/>
            <p:nvPr/>
          </p:nvSpPr>
          <p:spPr>
            <a:xfrm>
              <a:off x="8661011" y="559862"/>
              <a:ext cx="527383" cy="527383"/>
            </a:xfrm>
            <a:custGeom>
              <a:avLst/>
              <a:gdLst>
                <a:gd name="T0" fmla="*/ 208 w 208"/>
                <a:gd name="T1" fmla="*/ 105 h 208"/>
                <a:gd name="T2" fmla="*/ 103 w 208"/>
                <a:gd name="T3" fmla="*/ 208 h 208"/>
                <a:gd name="T4" fmla="*/ 0 w 208"/>
                <a:gd name="T5" fmla="*/ 104 h 208"/>
                <a:gd name="T6" fmla="*/ 104 w 208"/>
                <a:gd name="T7" fmla="*/ 0 h 208"/>
                <a:gd name="T8" fmla="*/ 208 w 208"/>
                <a:gd name="T9" fmla="*/ 105 h 208"/>
              </a:gdLst>
              <a:ahLst/>
              <a:cxnLst/>
              <a:rect l="0" t="0" r="r" b="b"/>
              <a:pathLst>
                <a:path w="208" h="208">
                  <a:moveTo>
                    <a:pt x="208" y="105"/>
                  </a:moveTo>
                  <a:cubicBezTo>
                    <a:pt x="123" y="104"/>
                    <a:pt x="104" y="123"/>
                    <a:pt x="103" y="208"/>
                  </a:cubicBezTo>
                  <a:cubicBezTo>
                    <a:pt x="104" y="123"/>
                    <a:pt x="85" y="104"/>
                    <a:pt x="0" y="104"/>
                  </a:cubicBezTo>
                  <a:cubicBezTo>
                    <a:pt x="85" y="104"/>
                    <a:pt x="104" y="85"/>
                    <a:pt x="104" y="0"/>
                  </a:cubicBezTo>
                  <a:cubicBezTo>
                    <a:pt x="104" y="85"/>
                    <a:pt x="123" y="104"/>
                    <a:pt x="208" y="10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9220930" y="559862"/>
              <a:ext cx="527383" cy="527383"/>
            </a:xfrm>
            <a:custGeom>
              <a:avLst/>
              <a:gdLst>
                <a:gd name="T0" fmla="*/ 208 w 208"/>
                <a:gd name="T1" fmla="*/ 105 h 208"/>
                <a:gd name="T2" fmla="*/ 103 w 208"/>
                <a:gd name="T3" fmla="*/ 208 h 208"/>
                <a:gd name="T4" fmla="*/ 0 w 208"/>
                <a:gd name="T5" fmla="*/ 104 h 208"/>
                <a:gd name="T6" fmla="*/ 104 w 208"/>
                <a:gd name="T7" fmla="*/ 0 h 208"/>
                <a:gd name="T8" fmla="*/ 208 w 208"/>
                <a:gd name="T9" fmla="*/ 105 h 208"/>
              </a:gdLst>
              <a:ahLst/>
              <a:cxnLst/>
              <a:rect l="0" t="0" r="r" b="b"/>
              <a:pathLst>
                <a:path w="208" h="208">
                  <a:moveTo>
                    <a:pt x="208" y="105"/>
                  </a:moveTo>
                  <a:cubicBezTo>
                    <a:pt x="123" y="104"/>
                    <a:pt x="104" y="123"/>
                    <a:pt x="103" y="208"/>
                  </a:cubicBezTo>
                  <a:cubicBezTo>
                    <a:pt x="104" y="123"/>
                    <a:pt x="85" y="104"/>
                    <a:pt x="0" y="104"/>
                  </a:cubicBezTo>
                  <a:cubicBezTo>
                    <a:pt x="85" y="104"/>
                    <a:pt x="104" y="85"/>
                    <a:pt x="104" y="0"/>
                  </a:cubicBezTo>
                  <a:cubicBezTo>
                    <a:pt x="104" y="85"/>
                    <a:pt x="123" y="104"/>
                    <a:pt x="208" y="10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9711207" y="559862"/>
              <a:ext cx="527383" cy="527383"/>
            </a:xfrm>
            <a:custGeom>
              <a:avLst/>
              <a:gdLst>
                <a:gd name="T0" fmla="*/ 208 w 208"/>
                <a:gd name="T1" fmla="*/ 105 h 208"/>
                <a:gd name="T2" fmla="*/ 103 w 208"/>
                <a:gd name="T3" fmla="*/ 208 h 208"/>
                <a:gd name="T4" fmla="*/ 0 w 208"/>
                <a:gd name="T5" fmla="*/ 104 h 208"/>
                <a:gd name="T6" fmla="*/ 104 w 208"/>
                <a:gd name="T7" fmla="*/ 0 h 208"/>
                <a:gd name="T8" fmla="*/ 208 w 208"/>
                <a:gd name="T9" fmla="*/ 105 h 208"/>
              </a:gdLst>
              <a:ahLst/>
              <a:cxnLst/>
              <a:rect l="0" t="0" r="r" b="b"/>
              <a:pathLst>
                <a:path w="208" h="208">
                  <a:moveTo>
                    <a:pt x="208" y="105"/>
                  </a:moveTo>
                  <a:cubicBezTo>
                    <a:pt x="123" y="104"/>
                    <a:pt x="104" y="123"/>
                    <a:pt x="103" y="208"/>
                  </a:cubicBezTo>
                  <a:cubicBezTo>
                    <a:pt x="104" y="123"/>
                    <a:pt x="85" y="104"/>
                    <a:pt x="0" y="104"/>
                  </a:cubicBezTo>
                  <a:cubicBezTo>
                    <a:pt x="85" y="104"/>
                    <a:pt x="104" y="85"/>
                    <a:pt x="104" y="0"/>
                  </a:cubicBezTo>
                  <a:cubicBezTo>
                    <a:pt x="104" y="85"/>
                    <a:pt x="123" y="104"/>
                    <a:pt x="208" y="10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0197699" y="559862"/>
              <a:ext cx="527383" cy="527383"/>
            </a:xfrm>
            <a:custGeom>
              <a:avLst/>
              <a:gdLst>
                <a:gd name="T0" fmla="*/ 208 w 208"/>
                <a:gd name="T1" fmla="*/ 105 h 208"/>
                <a:gd name="T2" fmla="*/ 103 w 208"/>
                <a:gd name="T3" fmla="*/ 208 h 208"/>
                <a:gd name="T4" fmla="*/ 0 w 208"/>
                <a:gd name="T5" fmla="*/ 104 h 208"/>
                <a:gd name="T6" fmla="*/ 104 w 208"/>
                <a:gd name="T7" fmla="*/ 0 h 208"/>
                <a:gd name="T8" fmla="*/ 208 w 208"/>
                <a:gd name="T9" fmla="*/ 105 h 208"/>
              </a:gdLst>
              <a:ahLst/>
              <a:cxnLst/>
              <a:rect l="0" t="0" r="r" b="b"/>
              <a:pathLst>
                <a:path w="208" h="208">
                  <a:moveTo>
                    <a:pt x="208" y="105"/>
                  </a:moveTo>
                  <a:cubicBezTo>
                    <a:pt x="123" y="104"/>
                    <a:pt x="104" y="123"/>
                    <a:pt x="103" y="208"/>
                  </a:cubicBezTo>
                  <a:cubicBezTo>
                    <a:pt x="104" y="123"/>
                    <a:pt x="85" y="104"/>
                    <a:pt x="0" y="104"/>
                  </a:cubicBezTo>
                  <a:cubicBezTo>
                    <a:pt x="85" y="104"/>
                    <a:pt x="104" y="85"/>
                    <a:pt x="104" y="0"/>
                  </a:cubicBezTo>
                  <a:cubicBezTo>
                    <a:pt x="104" y="85"/>
                    <a:pt x="123" y="104"/>
                    <a:pt x="208" y="10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10674557" y="559862"/>
              <a:ext cx="527383" cy="527383"/>
            </a:xfrm>
            <a:custGeom>
              <a:avLst/>
              <a:gdLst>
                <a:gd name="T0" fmla="*/ 208 w 208"/>
                <a:gd name="T1" fmla="*/ 105 h 208"/>
                <a:gd name="T2" fmla="*/ 103 w 208"/>
                <a:gd name="T3" fmla="*/ 208 h 208"/>
                <a:gd name="T4" fmla="*/ 0 w 208"/>
                <a:gd name="T5" fmla="*/ 104 h 208"/>
                <a:gd name="T6" fmla="*/ 104 w 208"/>
                <a:gd name="T7" fmla="*/ 0 h 208"/>
                <a:gd name="T8" fmla="*/ 208 w 208"/>
                <a:gd name="T9" fmla="*/ 105 h 208"/>
              </a:gdLst>
              <a:ahLst/>
              <a:cxnLst/>
              <a:rect l="0" t="0" r="r" b="b"/>
              <a:pathLst>
                <a:path w="208" h="208">
                  <a:moveTo>
                    <a:pt x="208" y="105"/>
                  </a:moveTo>
                  <a:cubicBezTo>
                    <a:pt x="123" y="104"/>
                    <a:pt x="104" y="123"/>
                    <a:pt x="103" y="208"/>
                  </a:cubicBezTo>
                  <a:cubicBezTo>
                    <a:pt x="104" y="123"/>
                    <a:pt x="85" y="104"/>
                    <a:pt x="0" y="104"/>
                  </a:cubicBezTo>
                  <a:cubicBezTo>
                    <a:pt x="85" y="104"/>
                    <a:pt x="104" y="85"/>
                    <a:pt x="104" y="0"/>
                  </a:cubicBezTo>
                  <a:cubicBezTo>
                    <a:pt x="104" y="85"/>
                    <a:pt x="123" y="104"/>
                    <a:pt x="208" y="10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5033935" y="1684626"/>
            <a:ext cx="2111430" cy="808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8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目 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3005" y="614808"/>
            <a:ext cx="2184716" cy="45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54098" y="6201012"/>
            <a:ext cx="597813" cy="597813"/>
          </a:xfrm>
          <a:custGeom>
            <a:avLst/>
            <a:gdLst>
              <a:gd name="T0" fmla="*/ 208 w 208"/>
              <a:gd name="T1" fmla="*/ 105 h 208"/>
              <a:gd name="T2" fmla="*/ 103 w 208"/>
              <a:gd name="T3" fmla="*/ 208 h 208"/>
              <a:gd name="T4" fmla="*/ 0 w 208"/>
              <a:gd name="T5" fmla="*/ 104 h 208"/>
              <a:gd name="T6" fmla="*/ 104 w 208"/>
              <a:gd name="T7" fmla="*/ 0 h 208"/>
              <a:gd name="T8" fmla="*/ 208 w 208"/>
              <a:gd name="T9" fmla="*/ 105 h 208"/>
            </a:gdLst>
            <a:ahLst/>
            <a:cxnLst/>
            <a:rect l="0" t="0" r="r" b="b"/>
            <a:pathLst>
              <a:path w="208" h="208">
                <a:moveTo>
                  <a:pt x="208" y="105"/>
                </a:moveTo>
                <a:cubicBezTo>
                  <a:pt x="123" y="104"/>
                  <a:pt x="104" y="123"/>
                  <a:pt x="103" y="208"/>
                </a:cubicBezTo>
                <a:cubicBezTo>
                  <a:pt x="104" y="123"/>
                  <a:pt x="85" y="104"/>
                  <a:pt x="0" y="104"/>
                </a:cubicBezTo>
                <a:cubicBezTo>
                  <a:pt x="85" y="104"/>
                  <a:pt x="104" y="85"/>
                  <a:pt x="104" y="0"/>
                </a:cubicBezTo>
                <a:cubicBezTo>
                  <a:pt x="104" y="85"/>
                  <a:pt x="123" y="104"/>
                  <a:pt x="208" y="105"/>
                </a:cubicBezTo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145365" y="1973786"/>
            <a:ext cx="597813" cy="597813"/>
          </a:xfrm>
          <a:custGeom>
            <a:avLst/>
            <a:gdLst>
              <a:gd name="T0" fmla="*/ 208 w 208"/>
              <a:gd name="T1" fmla="*/ 105 h 208"/>
              <a:gd name="T2" fmla="*/ 103 w 208"/>
              <a:gd name="T3" fmla="*/ 208 h 208"/>
              <a:gd name="T4" fmla="*/ 0 w 208"/>
              <a:gd name="T5" fmla="*/ 104 h 208"/>
              <a:gd name="T6" fmla="*/ 104 w 208"/>
              <a:gd name="T7" fmla="*/ 0 h 208"/>
              <a:gd name="T8" fmla="*/ 208 w 208"/>
              <a:gd name="T9" fmla="*/ 105 h 208"/>
            </a:gdLst>
            <a:ahLst/>
            <a:cxnLst/>
            <a:rect l="0" t="0" r="r" b="b"/>
            <a:pathLst>
              <a:path w="208" h="208">
                <a:moveTo>
                  <a:pt x="208" y="105"/>
                </a:moveTo>
                <a:cubicBezTo>
                  <a:pt x="123" y="104"/>
                  <a:pt x="104" y="123"/>
                  <a:pt x="103" y="208"/>
                </a:cubicBezTo>
                <a:cubicBezTo>
                  <a:pt x="104" y="123"/>
                  <a:pt x="85" y="104"/>
                  <a:pt x="0" y="104"/>
                </a:cubicBezTo>
                <a:cubicBezTo>
                  <a:pt x="85" y="104"/>
                  <a:pt x="104" y="85"/>
                  <a:pt x="104" y="0"/>
                </a:cubicBezTo>
                <a:cubicBezTo>
                  <a:pt x="104" y="85"/>
                  <a:pt x="123" y="104"/>
                  <a:pt x="208" y="105"/>
                </a:cubicBezTo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10982321" y="6340576"/>
            <a:ext cx="1011766" cy="404706"/>
            <a:chOff x="10982321" y="6340576"/>
            <a:chExt cx="1011766" cy="404706"/>
          </a:xfrm>
        </p:grpSpPr>
        <p:sp>
          <p:nvSpPr>
            <p:cNvPr id="19" name="标题 1"/>
            <p:cNvSpPr txBox="1"/>
            <p:nvPr/>
          </p:nvSpPr>
          <p:spPr>
            <a:xfrm rot="10800000">
              <a:off x="11791734" y="6340576"/>
              <a:ext cx="202353" cy="404706"/>
            </a:xfrm>
            <a:custGeom>
              <a:avLst/>
              <a:gdLst>
                <a:gd name="connsiteX0" fmla="*/ 380230 w 380230"/>
                <a:gd name="connsiteY0" fmla="*/ 0 h 760460"/>
                <a:gd name="connsiteX1" fmla="*/ 380230 w 380230"/>
                <a:gd name="connsiteY1" fmla="*/ 760460 h 760460"/>
                <a:gd name="connsiteX2" fmla="*/ 0 w 380230"/>
                <a:gd name="connsiteY2" fmla="*/ 380230 h 760460"/>
                <a:gd name="connsiteX3" fmla="*/ 380230 w 380230"/>
                <a:gd name="connsiteY3" fmla="*/ 0 h 760460"/>
              </a:gdLst>
              <a:ahLst/>
              <a:cxnLst/>
              <a:rect l="l" t="t" r="r" b="b"/>
              <a:pathLst>
                <a:path w="380230" h="760460">
                  <a:moveTo>
                    <a:pt x="380230" y="0"/>
                  </a:moveTo>
                  <a:cubicBezTo>
                    <a:pt x="380230" y="210172"/>
                    <a:pt x="380230" y="550288"/>
                    <a:pt x="380230" y="760460"/>
                  </a:cubicBezTo>
                  <a:cubicBezTo>
                    <a:pt x="380230" y="550288"/>
                    <a:pt x="210172" y="380230"/>
                    <a:pt x="0" y="380230"/>
                  </a:cubicBezTo>
                  <a:cubicBezTo>
                    <a:pt x="210172" y="380230"/>
                    <a:pt x="380230" y="210172"/>
                    <a:pt x="380230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0800000">
              <a:off x="11589381" y="6340576"/>
              <a:ext cx="202353" cy="404706"/>
            </a:xfrm>
            <a:custGeom>
              <a:avLst/>
              <a:gdLst>
                <a:gd name="connsiteX0" fmla="*/ 380230 w 380230"/>
                <a:gd name="connsiteY0" fmla="*/ 0 h 760460"/>
                <a:gd name="connsiteX1" fmla="*/ 380230 w 380230"/>
                <a:gd name="connsiteY1" fmla="*/ 760460 h 760460"/>
                <a:gd name="connsiteX2" fmla="*/ 0 w 380230"/>
                <a:gd name="connsiteY2" fmla="*/ 380230 h 760460"/>
                <a:gd name="connsiteX3" fmla="*/ 380230 w 380230"/>
                <a:gd name="connsiteY3" fmla="*/ 0 h 760460"/>
              </a:gdLst>
              <a:ahLst/>
              <a:cxnLst/>
              <a:rect l="l" t="t" r="r" b="b"/>
              <a:pathLst>
                <a:path w="380230" h="760460">
                  <a:moveTo>
                    <a:pt x="380230" y="0"/>
                  </a:moveTo>
                  <a:cubicBezTo>
                    <a:pt x="380230" y="210172"/>
                    <a:pt x="380230" y="550288"/>
                    <a:pt x="380230" y="760460"/>
                  </a:cubicBezTo>
                  <a:cubicBezTo>
                    <a:pt x="380230" y="550288"/>
                    <a:pt x="210172" y="380230"/>
                    <a:pt x="0" y="380230"/>
                  </a:cubicBezTo>
                  <a:cubicBezTo>
                    <a:pt x="210172" y="380230"/>
                    <a:pt x="380230" y="210172"/>
                    <a:pt x="380230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0800000">
              <a:off x="11387027" y="6340576"/>
              <a:ext cx="202353" cy="404706"/>
            </a:xfrm>
            <a:custGeom>
              <a:avLst/>
              <a:gdLst>
                <a:gd name="connsiteX0" fmla="*/ 380230 w 380230"/>
                <a:gd name="connsiteY0" fmla="*/ 0 h 760460"/>
                <a:gd name="connsiteX1" fmla="*/ 380230 w 380230"/>
                <a:gd name="connsiteY1" fmla="*/ 760460 h 760460"/>
                <a:gd name="connsiteX2" fmla="*/ 0 w 380230"/>
                <a:gd name="connsiteY2" fmla="*/ 380230 h 760460"/>
                <a:gd name="connsiteX3" fmla="*/ 380230 w 380230"/>
                <a:gd name="connsiteY3" fmla="*/ 0 h 760460"/>
              </a:gdLst>
              <a:ahLst/>
              <a:cxnLst/>
              <a:rect l="l" t="t" r="r" b="b"/>
              <a:pathLst>
                <a:path w="380230" h="760460">
                  <a:moveTo>
                    <a:pt x="380230" y="0"/>
                  </a:moveTo>
                  <a:cubicBezTo>
                    <a:pt x="380230" y="210172"/>
                    <a:pt x="380230" y="550288"/>
                    <a:pt x="380230" y="760460"/>
                  </a:cubicBezTo>
                  <a:cubicBezTo>
                    <a:pt x="380230" y="550288"/>
                    <a:pt x="210172" y="380230"/>
                    <a:pt x="0" y="380230"/>
                  </a:cubicBezTo>
                  <a:cubicBezTo>
                    <a:pt x="210172" y="380230"/>
                    <a:pt x="380230" y="210172"/>
                    <a:pt x="380230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0800000">
              <a:off x="11184674" y="6340576"/>
              <a:ext cx="202353" cy="404706"/>
            </a:xfrm>
            <a:custGeom>
              <a:avLst/>
              <a:gdLst>
                <a:gd name="connsiteX0" fmla="*/ 380230 w 380230"/>
                <a:gd name="connsiteY0" fmla="*/ 0 h 760460"/>
                <a:gd name="connsiteX1" fmla="*/ 380230 w 380230"/>
                <a:gd name="connsiteY1" fmla="*/ 760460 h 760460"/>
                <a:gd name="connsiteX2" fmla="*/ 0 w 380230"/>
                <a:gd name="connsiteY2" fmla="*/ 380230 h 760460"/>
                <a:gd name="connsiteX3" fmla="*/ 380230 w 380230"/>
                <a:gd name="connsiteY3" fmla="*/ 0 h 760460"/>
              </a:gdLst>
              <a:ahLst/>
              <a:cxnLst/>
              <a:rect l="l" t="t" r="r" b="b"/>
              <a:pathLst>
                <a:path w="380230" h="760460">
                  <a:moveTo>
                    <a:pt x="380230" y="0"/>
                  </a:moveTo>
                  <a:cubicBezTo>
                    <a:pt x="380230" y="210172"/>
                    <a:pt x="380230" y="550288"/>
                    <a:pt x="380230" y="760460"/>
                  </a:cubicBezTo>
                  <a:cubicBezTo>
                    <a:pt x="380230" y="550288"/>
                    <a:pt x="210172" y="380230"/>
                    <a:pt x="0" y="380230"/>
                  </a:cubicBezTo>
                  <a:cubicBezTo>
                    <a:pt x="210172" y="380230"/>
                    <a:pt x="380230" y="210172"/>
                    <a:pt x="380230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10800000">
              <a:off x="10982321" y="6340576"/>
              <a:ext cx="202353" cy="404706"/>
            </a:xfrm>
            <a:custGeom>
              <a:avLst/>
              <a:gdLst>
                <a:gd name="connsiteX0" fmla="*/ 380230 w 380230"/>
                <a:gd name="connsiteY0" fmla="*/ 0 h 760460"/>
                <a:gd name="connsiteX1" fmla="*/ 380230 w 380230"/>
                <a:gd name="connsiteY1" fmla="*/ 760460 h 760460"/>
                <a:gd name="connsiteX2" fmla="*/ 0 w 380230"/>
                <a:gd name="connsiteY2" fmla="*/ 380230 h 760460"/>
                <a:gd name="connsiteX3" fmla="*/ 380230 w 380230"/>
                <a:gd name="connsiteY3" fmla="*/ 0 h 760460"/>
              </a:gdLst>
              <a:ahLst/>
              <a:cxnLst/>
              <a:rect l="l" t="t" r="r" b="b"/>
              <a:pathLst>
                <a:path w="380230" h="760460">
                  <a:moveTo>
                    <a:pt x="380230" y="0"/>
                  </a:moveTo>
                  <a:cubicBezTo>
                    <a:pt x="380230" y="210172"/>
                    <a:pt x="380230" y="550288"/>
                    <a:pt x="380230" y="760460"/>
                  </a:cubicBezTo>
                  <a:cubicBezTo>
                    <a:pt x="380230" y="550288"/>
                    <a:pt x="210172" y="380230"/>
                    <a:pt x="0" y="380230"/>
                  </a:cubicBezTo>
                  <a:cubicBezTo>
                    <a:pt x="210172" y="380230"/>
                    <a:pt x="380230" y="210172"/>
                    <a:pt x="380230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4" name="标题 1"/>
          <p:cNvSpPr txBox="1"/>
          <p:nvPr/>
        </p:nvSpPr>
        <p:spPr>
          <a:xfrm>
            <a:off x="766401" y="3414142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accent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84143" y="3323658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84143" y="3983284"/>
            <a:ext cx="2418006" cy="6647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研究背景与问题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526670" y="3375071"/>
            <a:ext cx="732952" cy="556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543202" y="3414142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accent2">
              <a:lumMod val="60000"/>
              <a:lumOff val="40000"/>
            </a:schemeClr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460943" y="3323658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460943" y="3983284"/>
            <a:ext cx="2418006" cy="6647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核心算法与理论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4303471" y="3375071"/>
            <a:ext cx="732952" cy="556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74B7F7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320002" y="3414142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accent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6237744" y="3323658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237744" y="3983284"/>
            <a:ext cx="2418006" cy="6647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复现结果与分析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7080271" y="3375071"/>
            <a:ext cx="732952" cy="556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5CD3FF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9096802" y="3414142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accent2">
              <a:lumMod val="60000"/>
              <a:lumOff val="40000"/>
            </a:schemeClr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9014544" y="3323658"/>
            <a:ext cx="2418006" cy="1349584"/>
          </a:xfrm>
          <a:prstGeom prst="roundRect">
            <a:avLst>
              <a:gd name="adj" fmla="val 7292"/>
            </a:avLst>
          </a:prstGeom>
          <a:solidFill>
            <a:schemeClr val="bg1"/>
          </a:solidFill>
          <a:ln w="1905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9014544" y="3983284"/>
            <a:ext cx="2418006" cy="6647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总结与展望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9857071" y="3375071"/>
            <a:ext cx="732952" cy="556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74B7F7">
                    <a:alpha val="100000"/>
                  </a:srgbClr>
                </a:solidFill>
                <a:latin typeface="HelloFont WenYiHei" panose="00020600040101010101" charset="-122"/>
                <a:ea typeface="HelloFont WenYiHei" panose="00020600040101010101" charset="-122"/>
                <a:cs typeface="HelloFont WenYiHei" panose="00020600040101010101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300808" y="375256"/>
            <a:ext cx="4759098" cy="3748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600">
                <a:ln w="12700">
                  <a:noFill/>
                </a:ln>
                <a:gradFill>
                  <a:gsLst>
                    <a:gs pos="20000">
                      <a:srgbClr val="5CD3FF">
                        <a:alpha val="100000"/>
                      </a:srgbClr>
                    </a:gs>
                    <a:gs pos="78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48765" y="6055271"/>
            <a:ext cx="125298" cy="125298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171211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93657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6214" y="3987800"/>
            <a:ext cx="6228286" cy="2171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研究背景与问题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863749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17446" y="8355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2488459" y="1189202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142898" y="2951449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2488459" y="4713697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2450359" y="1130301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2869961" y="1554480"/>
            <a:ext cx="8450180" cy="967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在多智能体系统中，智能体之间频繁交互数据，如传感器网络中的数据共享，容易导致隐私泄露。
例如，智能电网中用户用电数据被共享，若隐私保护不足，可能暴露用户生活习惯。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104798" y="2892549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524400" y="3316727"/>
            <a:ext cx="8450180" cy="967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传统共识算法追求精确结果，但隐私保护要求限制数据共享程度。
差分隐私技术通过添加噪声保护隐私，但会引入误差，影响共识精度。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2450359" y="4654796"/>
            <a:ext cx="9030441" cy="1522004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2869961" y="5078975"/>
            <a:ext cx="8450180" cy="967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文献提出新的差分隐私共识算法，证明在隐私保护前提下无法实现精确共识，但可实现无偏估计。
该研究为隐私保护与共识算法的结合提供了理论基础和实践指导。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2005961" y="1521927"/>
            <a:ext cx="741600" cy="741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2153077" y="1723450"/>
            <a:ext cx="447368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660400" y="3271234"/>
            <a:ext cx="741600" cy="741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807516" y="3472757"/>
            <a:ext cx="447368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005961" y="5028161"/>
            <a:ext cx="741600" cy="741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2153077" y="5229684"/>
            <a:ext cx="447368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2044061" y="1445727"/>
            <a:ext cx="126253" cy="12625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698500" y="3195034"/>
            <a:ext cx="126253" cy="1262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2044061" y="4951961"/>
            <a:ext cx="126253" cy="12625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2869960" y="1272043"/>
            <a:ext cx="84492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智能体交互中的隐私风险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2869960" y="4800103"/>
            <a:ext cx="84492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文献贡献与研究意义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1524400" y="3017023"/>
            <a:ext cx="844920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精确共识与隐私保护的矛盾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多智能体系统中的隐私保护需求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300808" y="375256"/>
            <a:ext cx="4759098" cy="3748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600">
                <a:ln w="12700">
                  <a:noFill/>
                </a:ln>
                <a:gradFill>
                  <a:gsLst>
                    <a:gs pos="20000">
                      <a:srgbClr val="5CD3FF">
                        <a:alpha val="100000"/>
                      </a:srgbClr>
                    </a:gs>
                    <a:gs pos="78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48765" y="6055271"/>
            <a:ext cx="125298" cy="125298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171211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93657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6214" y="3987800"/>
            <a:ext cx="6228286" cy="2171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核心算法与理论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863749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17446" y="8355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25656" y="1955704"/>
            <a:ext cx="3551723" cy="3551723"/>
          </a:xfrm>
          <a:prstGeom prst="ellipse">
            <a:avLst/>
          </a:prstGeom>
          <a:noFill/>
          <a:ln w="1270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73670" y="1955704"/>
            <a:ext cx="3551723" cy="3551723"/>
          </a:xfrm>
          <a:prstGeom prst="ellipse">
            <a:avLst/>
          </a:prstGeom>
          <a:noFill/>
          <a:ln w="1270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6491" y="1955704"/>
            <a:ext cx="3551723" cy="3551723"/>
          </a:xfrm>
          <a:prstGeom prst="ellipse">
            <a:avLst/>
          </a:prstGeom>
          <a:noFill/>
          <a:ln w="1270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8345" y="1958285"/>
            <a:ext cx="3548014" cy="3548014"/>
          </a:xfrm>
          <a:prstGeom prst="arc">
            <a:avLst>
              <a:gd name="adj1" fmla="val 10766207"/>
              <a:gd name="adj2" fmla="val 0"/>
            </a:avLst>
          </a:prstGeom>
          <a:noFill/>
          <a:ln w="127000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>
            <a:off x="4327511" y="2021785"/>
            <a:ext cx="3548014" cy="3548014"/>
          </a:xfrm>
          <a:prstGeom prst="arc">
            <a:avLst>
              <a:gd name="adj1" fmla="val 10766207"/>
              <a:gd name="adj2" fmla="val 0"/>
            </a:avLst>
          </a:prstGeom>
          <a:noFill/>
          <a:ln w="127000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75524" y="1958285"/>
            <a:ext cx="3548014" cy="3548014"/>
          </a:xfrm>
          <a:prstGeom prst="arc">
            <a:avLst>
              <a:gd name="adj1" fmla="val 10766207"/>
              <a:gd name="adj2" fmla="val 0"/>
            </a:avLst>
          </a:prstGeom>
          <a:noFill/>
          <a:ln w="127000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78543" y="2619149"/>
            <a:ext cx="927619" cy="927619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37708" y="2619149"/>
            <a:ext cx="927619" cy="92761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185722" y="2619149"/>
            <a:ext cx="927619" cy="927619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95477" y="2811780"/>
            <a:ext cx="493751" cy="56388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41243" y="2811780"/>
            <a:ext cx="520548" cy="5638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367591" y="2827985"/>
            <a:ext cx="563880" cy="53146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05024" y="3637176"/>
            <a:ext cx="2456432" cy="32242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差分隐私的基本原理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305025" y="4008221"/>
            <a:ext cx="2458204" cy="1038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差分隐私通过在数据中添加噪声，使得个体数据的加入或删除对结果影响微乎其微。
例如，在统计查询中添加噪声，使得攻击者无法准确推断个体信息。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861025" y="4008221"/>
            <a:ext cx="2458204" cy="1038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拉普拉斯噪声具有长尾特性，能够在保护隐私的同时保持数据的可用性。
其概率密度函数呈双指数分布，适合用于差分隐私保护。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61024" y="3637176"/>
            <a:ext cx="2456432" cy="32242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拉普拉斯噪声的特性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17025" y="4008221"/>
            <a:ext cx="2458204" cy="1038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在多智能体系统中，通过为每个智能体的状态添加拉普拉斯噪声，实现隐私保护。
例如，在传感器网络中，为传感器数据添加噪声，保护传感器节点的隐私。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17024" y="3637176"/>
            <a:ext cx="2456432" cy="32242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拉普拉斯噪声的应用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差分隐私与拉普拉斯噪声机制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2297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1"/>
            </p:custDataLst>
          </p:nvPr>
        </p:nvSpPr>
        <p:spPr>
          <a:xfrm>
            <a:off x="8286435" y="1034080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</a:ln>
          <a:effectLst>
            <a:outerShdw blurRad="254000" dist="12700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"/>
            </p:custDataLst>
          </p:nvPr>
        </p:nvSpPr>
        <p:spPr>
          <a:xfrm>
            <a:off x="1734505" y="3953810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</a:ln>
          <a:effectLst>
            <a:outerShdw blurRad="254000" dist="12700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660400" y="1410799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550502" y="1450711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状态更新方程的形式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3526900" y="4664500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标题 1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550504" y="1853196"/>
                <a:ext cx="6840000" cy="54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0" tIns="0" rIns="0" bIns="0" rtlCol="0" anchor="t"/>
              <a:lstStyle/>
              <a:p>
                <a:pPr algn="l">
                  <a:lnSpc>
                    <a:spcPct val="140000"/>
                  </a:lnSpc>
                  <a:buClrTx/>
                  <a:buSzTx/>
                  <a:buFontTx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Source Han Sans" panose="020B0500000000000000" charset="-122"/>
                    <a:ea typeface="Source Han Sans" panose="020B0500000000000000" charset="-122"/>
                    <a:cs typeface="Source Han Sans" panose="020B0500000000000000" charset="-122"/>
                  </a:rPr>
                  <a:t>状态更新方程为                                                                                   ，其中 </a:t>
                </a:r>
                <a14:m>
                  <m:oMath xmlns:m="http://schemas.openxmlformats.org/officeDocument/2006/math">
                    <m:r>
                      <a:rPr kumimoji="1" lang="en-US" altLang="zh-CN" sz="1400">
                        <a:ln w="12700">
                          <a:noFill/>
                        </a:ln>
                        <a:solidFill>
                          <a:srgbClr val="262626">
                            <a:alpha val="100000"/>
                          </a:srgbClr>
                        </a:solidFill>
                        <a:latin typeface="Source Han Sans" panose="020B0500000000000000" charset="-122"/>
                        <a:ea typeface="Source Han Sans" panose="020B0500000000000000" charset="-122"/>
                        <a:cs typeface="Source Han Sans" panose="020B0500000000000000" charset="-122"/>
                      </a:rPr>
                      <m:t>𝜃</m:t>
                    </m:r>
                  </m:oMath>
                </a14:m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Source Han Sans" panose="020B0500000000000000" charset="-122"/>
                    <a:ea typeface="Source Han Sans" panose="020B0500000000000000" charset="-122"/>
                    <a:cs typeface="Source Han Sans" panose="020B0500000000000000" charset="-122"/>
                  </a:rPr>
                  <a:t>表示智能体状态。
(h) 为步长，(L) 为图拉普拉斯矩阵，(X(k)) 为外部输入，</a:t>
                </a: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Source Han Sans" panose="020B0500000000000000" charset="-122"/>
                    <a:ea typeface="Source Han Sans" panose="020B0500000000000000" charset="-122"/>
                    <a:cs typeface="Source Han Sans" panose="020B0500000000000000" charset="-122"/>
                  </a:rPr>
                  <a:t>η(k) 为噪声项。</a:t>
                </a:r>
                <a:endPara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Source Han Sans" panose="020B0500000000000000" charset="-122"/>
                  <a:ea typeface="Source Han Sans" panose="020B0500000000000000" charset="-122"/>
                  <a:cs typeface="Source Han Sans" panose="020B0500000000000000" charset="-122"/>
                </a:endParaRPr>
              </a:p>
            </p:txBody>
          </p:sp>
        </mc:Choice>
        <mc:Fallback>
          <p:sp>
            <p:nvSpPr>
              <p:cNvPr id="9" name="标题 1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7"/>
                </p:custDataLst>
              </p:nvPr>
            </p:nvSpPr>
            <p:spPr>
              <a:xfrm>
                <a:off x="1550504" y="1853196"/>
                <a:ext cx="6840000" cy="540000"/>
              </a:xfrm>
              <a:prstGeom prst="rect">
                <a:avLst/>
              </a:prstGeom>
              <a:blipFill rotWithShape="1">
                <a:blip r:embed="rId8"/>
                <a:stretch>
                  <a:fillRect l="-7" t="-49" r="4" b="-1048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标题 1"/>
          <p:cNvSpPr txBox="1"/>
          <p:nvPr>
            <p:custDataLst>
              <p:tags r:id="rId9"/>
            </p:custDataLst>
          </p:nvPr>
        </p:nvSpPr>
        <p:spPr>
          <a:xfrm>
            <a:off x="4465899" y="4895830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参数的优化选择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10"/>
            </p:custDataLst>
          </p:nvPr>
        </p:nvSpPr>
        <p:spPr>
          <a:xfrm>
            <a:off x="4465899" y="5287520"/>
            <a:ext cx="68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步长 (h) 需根据系统拓扑和隐私需求进行调整，以平衡收敛速度和隐私保护水平。
图拉普拉斯矩阵 (L) 的选择取决于智能体之间的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关系紧密程度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1"/>
            </p:custDataLst>
          </p:nvPr>
        </p:nvSpPr>
        <p:spPr>
          <a:xfrm>
            <a:off x="906988" y="1630617"/>
            <a:ext cx="540007" cy="540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2"/>
            </p:custDataLst>
          </p:nvPr>
        </p:nvSpPr>
        <p:spPr>
          <a:xfrm>
            <a:off x="3753891" y="4930991"/>
            <a:ext cx="540000" cy="44665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3"/>
            </p:custDataLst>
          </p:nvPr>
        </p:nvSpPr>
        <p:spPr>
          <a:xfrm>
            <a:off x="2093650" y="3037649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4"/>
            </p:custDataLst>
          </p:nvPr>
        </p:nvSpPr>
        <p:spPr>
          <a:xfrm>
            <a:off x="3032646" y="3057876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参数的物理意义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5"/>
            </p:custDataLst>
          </p:nvPr>
        </p:nvSpPr>
        <p:spPr>
          <a:xfrm>
            <a:off x="3021218" y="3459091"/>
            <a:ext cx="68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步长 (h) 控制算法收敛速度，图拉普拉斯矩阵 (L) 反映智能体之间的拓扑结构。
外部输入 (X(k)) 表示系统外部的干扰或控制信号，噪声项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η(k)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用于实现差分隐私保护。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6"/>
            </p:custDataLst>
          </p:nvPr>
        </p:nvSpPr>
        <p:spPr>
          <a:xfrm>
            <a:off x="2340237" y="3272984"/>
            <a:ext cx="540007" cy="50896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状态更新方程与参数解释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021266" y="1927796"/>
            <a:ext cx="309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endParaRPr lang="en-US" altLang="zh-CN"/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1550670" y="1852930"/>
            <a:ext cx="5242560" cy="400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470063" y="4055165"/>
            <a:ext cx="13118156" cy="2078935"/>
          </a:xfrm>
          <a:prstGeom prst="roundRect">
            <a:avLst>
              <a:gd name="adj" fmla="val 376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en-US" altLang="zh-CN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660400" y="1628801"/>
            <a:ext cx="3402338" cy="340233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4388481" y="1628801"/>
            <a:ext cx="3402338" cy="340233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8116562" y="1628801"/>
            <a:ext cx="3402338" cy="340233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660400" y="1715656"/>
            <a:ext cx="3402338" cy="3402337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967240" y="2743155"/>
            <a:ext cx="2788656" cy="2119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噪声生成算法为 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                                                                         其中 (c_i) 和 (q_i) 为算法参数。
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lap 表示拉普拉斯噪声，参数 (b) 控制噪声的强度。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967240" y="2453582"/>
            <a:ext cx="2788656" cy="2997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噪声生成算法的形式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2310317" y="1997634"/>
            <a:ext cx="102504" cy="1025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4388481" y="1715656"/>
            <a:ext cx="3402338" cy="3402337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4695321" y="2743155"/>
            <a:ext cx="2788656" cy="2119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通过为每个智能体的状态添加拉普拉斯噪声，实现隐私保护。
噪声的强度由参数 (b) 决定，较大的 (b) 值提供更强的隐私保护，但会增加噪声的方差。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4695321" y="2453582"/>
            <a:ext cx="2788656" cy="2997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噪声生成算法的作用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6038397" y="1997634"/>
            <a:ext cx="102504" cy="1025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8116562" y="1715656"/>
            <a:ext cx="3402338" cy="3402337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8423402" y="2743155"/>
            <a:ext cx="2788656" cy="2119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收敛点方差为        </a:t>
            </a:r>
            <a:endParaRPr kumimoji="1" lang="en-US" altLang="zh-CN" sz="123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           </a:t>
            </a:r>
            <a:endParaRPr kumimoji="1" lang="en-US" altLang="zh-CN" sz="123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50000"/>
              </a:lnSpc>
            </a:pPr>
            <a:endParaRPr kumimoji="1" lang="en-US" altLang="zh-CN" sz="123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通过优化参数 (s_i) 和 (b)，可以最小化方差。例如，在给定隐私保护水平下，通过调整 (s_i) 和 (b)，使方差最小化，从而提高算法性能。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8423402" y="2453582"/>
            <a:ext cx="2788656" cy="2997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收敛点方差与参数设置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9766479" y="1997634"/>
            <a:ext cx="102504" cy="1025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噪声生成算法与方差优化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-469900" y="3028950"/>
            <a:ext cx="5276850" cy="40005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6986905" y="2882265"/>
            <a:ext cx="5276850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300808" y="375256"/>
            <a:ext cx="4759098" cy="3748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600">
                <a:ln w="12700">
                  <a:noFill/>
                </a:ln>
                <a:gradFill>
                  <a:gsLst>
                    <a:gs pos="20000">
                      <a:srgbClr val="5CD3FF">
                        <a:alpha val="100000"/>
                      </a:srgbClr>
                    </a:gs>
                    <a:gs pos="78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48765" y="6055271"/>
            <a:ext cx="125298" cy="125298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171211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93657" y="6055271"/>
            <a:ext cx="125298" cy="125298"/>
          </a:xfrm>
          <a:prstGeom prst="flowChartConnector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6214" y="3987800"/>
            <a:ext cx="6228286" cy="2171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复现结果与分析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863749"/>
            <a:ext cx="1561340" cy="285423"/>
          </a:xfrm>
          <a:custGeom>
            <a:avLst/>
            <a:gdLst>
              <a:gd name="connsiteX0" fmla="*/ 1275917 w 1561340"/>
              <a:gd name="connsiteY0" fmla="*/ 0 h 285423"/>
              <a:gd name="connsiteX1" fmla="*/ 1418629 w 1561340"/>
              <a:gd name="connsiteY1" fmla="*/ 0 h 285423"/>
              <a:gd name="connsiteX2" fmla="*/ 1561340 w 1561340"/>
              <a:gd name="connsiteY2" fmla="*/ 142712 h 285423"/>
              <a:gd name="connsiteX3" fmla="*/ 1418629 w 1561340"/>
              <a:gd name="connsiteY3" fmla="*/ 285423 h 285423"/>
              <a:gd name="connsiteX4" fmla="*/ 1275917 w 1561340"/>
              <a:gd name="connsiteY4" fmla="*/ 285423 h 285423"/>
              <a:gd name="connsiteX5" fmla="*/ 1418629 w 1561340"/>
              <a:gd name="connsiteY5" fmla="*/ 142712 h 285423"/>
              <a:gd name="connsiteX6" fmla="*/ 1020732 w 1561340"/>
              <a:gd name="connsiteY6" fmla="*/ 0 h 285423"/>
              <a:gd name="connsiteX7" fmla="*/ 1163444 w 1561340"/>
              <a:gd name="connsiteY7" fmla="*/ 0 h 285423"/>
              <a:gd name="connsiteX8" fmla="*/ 1306155 w 1561340"/>
              <a:gd name="connsiteY8" fmla="*/ 142712 h 285423"/>
              <a:gd name="connsiteX9" fmla="*/ 1163444 w 1561340"/>
              <a:gd name="connsiteY9" fmla="*/ 285423 h 285423"/>
              <a:gd name="connsiteX10" fmla="*/ 1020732 w 1561340"/>
              <a:gd name="connsiteY10" fmla="*/ 285423 h 285423"/>
              <a:gd name="connsiteX11" fmla="*/ 1163444 w 1561340"/>
              <a:gd name="connsiteY11" fmla="*/ 142712 h 285423"/>
              <a:gd name="connsiteX12" fmla="*/ 765549 w 1561340"/>
              <a:gd name="connsiteY12" fmla="*/ 0 h 285423"/>
              <a:gd name="connsiteX13" fmla="*/ 908261 w 1561340"/>
              <a:gd name="connsiteY13" fmla="*/ 0 h 285423"/>
              <a:gd name="connsiteX14" fmla="*/ 1050972 w 1561340"/>
              <a:gd name="connsiteY14" fmla="*/ 142712 h 285423"/>
              <a:gd name="connsiteX15" fmla="*/ 908261 w 1561340"/>
              <a:gd name="connsiteY15" fmla="*/ 285423 h 285423"/>
              <a:gd name="connsiteX16" fmla="*/ 765549 w 1561340"/>
              <a:gd name="connsiteY16" fmla="*/ 285423 h 285423"/>
              <a:gd name="connsiteX17" fmla="*/ 908261 w 1561340"/>
              <a:gd name="connsiteY17" fmla="*/ 142712 h 285423"/>
              <a:gd name="connsiteX18" fmla="*/ 510366 w 1561340"/>
              <a:gd name="connsiteY18" fmla="*/ 0 h 285423"/>
              <a:gd name="connsiteX19" fmla="*/ 653078 w 1561340"/>
              <a:gd name="connsiteY19" fmla="*/ 0 h 285423"/>
              <a:gd name="connsiteX20" fmla="*/ 795789 w 1561340"/>
              <a:gd name="connsiteY20" fmla="*/ 142712 h 285423"/>
              <a:gd name="connsiteX21" fmla="*/ 653078 w 1561340"/>
              <a:gd name="connsiteY21" fmla="*/ 285423 h 285423"/>
              <a:gd name="connsiteX22" fmla="*/ 510366 w 1561340"/>
              <a:gd name="connsiteY22" fmla="*/ 285423 h 285423"/>
              <a:gd name="connsiteX23" fmla="*/ 653078 w 1561340"/>
              <a:gd name="connsiteY23" fmla="*/ 142712 h 285423"/>
              <a:gd name="connsiteX24" fmla="*/ 255183 w 1561340"/>
              <a:gd name="connsiteY24" fmla="*/ 0 h 285423"/>
              <a:gd name="connsiteX25" fmla="*/ 397895 w 1561340"/>
              <a:gd name="connsiteY25" fmla="*/ 0 h 285423"/>
              <a:gd name="connsiteX26" fmla="*/ 540606 w 1561340"/>
              <a:gd name="connsiteY26" fmla="*/ 142712 h 285423"/>
              <a:gd name="connsiteX27" fmla="*/ 397895 w 1561340"/>
              <a:gd name="connsiteY27" fmla="*/ 285423 h 285423"/>
              <a:gd name="connsiteX28" fmla="*/ 255183 w 1561340"/>
              <a:gd name="connsiteY28" fmla="*/ 285423 h 285423"/>
              <a:gd name="connsiteX29" fmla="*/ 397895 w 1561340"/>
              <a:gd name="connsiteY29" fmla="*/ 142712 h 285423"/>
              <a:gd name="connsiteX30" fmla="*/ 0 w 1561340"/>
              <a:gd name="connsiteY30" fmla="*/ 0 h 285423"/>
              <a:gd name="connsiteX31" fmla="*/ 142712 w 1561340"/>
              <a:gd name="connsiteY31" fmla="*/ 0 h 285423"/>
              <a:gd name="connsiteX32" fmla="*/ 285423 w 1561340"/>
              <a:gd name="connsiteY32" fmla="*/ 142712 h 285423"/>
              <a:gd name="connsiteX33" fmla="*/ 142712 w 1561340"/>
              <a:gd name="connsiteY33" fmla="*/ 285423 h 285423"/>
              <a:gd name="connsiteX34" fmla="*/ 0 w 1561340"/>
              <a:gd name="connsiteY34" fmla="*/ 285423 h 285423"/>
              <a:gd name="connsiteX35" fmla="*/ 142712 w 1561340"/>
              <a:gd name="connsiteY35" fmla="*/ 142712 h 285423"/>
            </a:gdLst>
            <a:ahLst/>
            <a:cxnLst/>
            <a:rect l="l" t="t" r="r" b="b"/>
            <a:pathLst>
              <a:path w="1561340" h="285423">
                <a:moveTo>
                  <a:pt x="1275917" y="0"/>
                </a:moveTo>
                <a:lnTo>
                  <a:pt x="1418629" y="0"/>
                </a:lnTo>
                <a:lnTo>
                  <a:pt x="1561340" y="142712"/>
                </a:lnTo>
                <a:lnTo>
                  <a:pt x="1418629" y="285423"/>
                </a:lnTo>
                <a:lnTo>
                  <a:pt x="1275917" y="285423"/>
                </a:lnTo>
                <a:lnTo>
                  <a:pt x="1418629" y="142712"/>
                </a:lnTo>
                <a:close/>
                <a:moveTo>
                  <a:pt x="1020732" y="0"/>
                </a:moveTo>
                <a:lnTo>
                  <a:pt x="1163444" y="0"/>
                </a:lnTo>
                <a:lnTo>
                  <a:pt x="1306155" y="142712"/>
                </a:lnTo>
                <a:lnTo>
                  <a:pt x="1163444" y="285423"/>
                </a:lnTo>
                <a:lnTo>
                  <a:pt x="1020732" y="285423"/>
                </a:lnTo>
                <a:lnTo>
                  <a:pt x="1163444" y="142712"/>
                </a:lnTo>
                <a:close/>
                <a:moveTo>
                  <a:pt x="765549" y="0"/>
                </a:moveTo>
                <a:lnTo>
                  <a:pt x="908261" y="0"/>
                </a:lnTo>
                <a:lnTo>
                  <a:pt x="1050972" y="142712"/>
                </a:lnTo>
                <a:lnTo>
                  <a:pt x="908261" y="285423"/>
                </a:lnTo>
                <a:lnTo>
                  <a:pt x="765549" y="285423"/>
                </a:lnTo>
                <a:lnTo>
                  <a:pt x="908261" y="142712"/>
                </a:lnTo>
                <a:close/>
                <a:moveTo>
                  <a:pt x="510366" y="0"/>
                </a:moveTo>
                <a:lnTo>
                  <a:pt x="653078" y="0"/>
                </a:lnTo>
                <a:lnTo>
                  <a:pt x="795789" y="142712"/>
                </a:lnTo>
                <a:lnTo>
                  <a:pt x="653078" y="285423"/>
                </a:lnTo>
                <a:lnTo>
                  <a:pt x="510366" y="285423"/>
                </a:lnTo>
                <a:lnTo>
                  <a:pt x="653078" y="142712"/>
                </a:lnTo>
                <a:close/>
                <a:moveTo>
                  <a:pt x="255183" y="0"/>
                </a:moveTo>
                <a:lnTo>
                  <a:pt x="397895" y="0"/>
                </a:lnTo>
                <a:lnTo>
                  <a:pt x="540606" y="142712"/>
                </a:lnTo>
                <a:lnTo>
                  <a:pt x="397895" y="285423"/>
                </a:lnTo>
                <a:lnTo>
                  <a:pt x="255183" y="285423"/>
                </a:lnTo>
                <a:lnTo>
                  <a:pt x="397895" y="142712"/>
                </a:lnTo>
                <a:close/>
                <a:moveTo>
                  <a:pt x="0" y="0"/>
                </a:moveTo>
                <a:lnTo>
                  <a:pt x="142712" y="0"/>
                </a:lnTo>
                <a:lnTo>
                  <a:pt x="285423" y="142712"/>
                </a:lnTo>
                <a:lnTo>
                  <a:pt x="142712" y="285423"/>
                </a:lnTo>
                <a:lnTo>
                  <a:pt x="0" y="285423"/>
                </a:lnTo>
                <a:lnTo>
                  <a:pt x="142712" y="142712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17446" y="8355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0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00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1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2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3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4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5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6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7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8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09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10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1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2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3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4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5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6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7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8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19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2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20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21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22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ags/tag13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4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5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6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7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8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19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2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20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21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22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3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4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5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6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7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8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29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30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1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2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3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4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5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6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7.xml><?xml version="1.0" encoding="utf-8"?>
<p:tagLst xmlns:p="http://schemas.openxmlformats.org/presentationml/2006/main">
  <p:tag name="KSO_WM_DIAGRAM_VIRTUALLY_FRAME" val="{&quot;height&quot;:393.6707874015748,&quot;left&quot;:-16.724803149606306,&quot;top&quot;:81.32921259842519,&quot;width&quot;:923.7248031496063}"/>
</p:tagLst>
</file>

<file path=ppt/tags/tag38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39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40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1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2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3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4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5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6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7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8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49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50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1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2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3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4.xml><?xml version="1.0" encoding="utf-8"?>
<p:tagLst xmlns:p="http://schemas.openxmlformats.org/presentationml/2006/main">
  <p:tag name="KSO_WM_DIAGRAM_VIRTUALLY_FRAME" val="{&quot;height&quot;:274.7395275590551,&quot;left&quot;:-37,&quot;top&quot;:128.25204724409448,&quot;width&quot;:1002.65}"/>
</p:tagLst>
</file>

<file path=ppt/tags/tag55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56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57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58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59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60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1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2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3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4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5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6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7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8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69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70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1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2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3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4.xml><?xml version="1.0" encoding="utf-8"?>
<p:tagLst xmlns:p="http://schemas.openxmlformats.org/presentationml/2006/main">
  <p:tag name="KSO_WM_DIAGRAM_VIRTUALLY_FRAME" val="{&quot;height&quot;:376.11330708661416,&quot;left&quot;:81.65551181102362,&quot;top&quot;:90.24086614173228,&quot;width&quot;:855.7685826771652}"/>
</p:tagLst>
</file>

<file path=ppt/tags/tag75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76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77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78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79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80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1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2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3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4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5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6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7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8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89.xml><?xml version="1.0" encoding="utf-8"?>
<p:tagLst xmlns:p="http://schemas.openxmlformats.org/presentationml/2006/main">
  <p:tag name="KSO_WM_DIAGRAM_VIRTUALLY_FRAME" val="{&quot;height&quot;:328.26330708661413,&quot;left&quot;:52,&quot;top&quot;:122.86834645669292,&quot;width&quot;:855}"/>
</p:tagLst>
</file>

<file path=ppt/tags/tag9.xml><?xml version="1.0" encoding="utf-8"?>
<p:tagLst xmlns:p="http://schemas.openxmlformats.org/presentationml/2006/main">
  <p:tag name="KSO_WM_DIAGRAM_VIRTUALLY_FRAME" val="{&quot;height&quot;:402,&quot;left&quot;:52,&quot;top&quot;:89.00007874015748,&quot;width&quot;:855}"/>
</p:tagLst>
</file>

<file path=ppt/tags/tag90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1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2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3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4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5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6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7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8.xml><?xml version="1.0" encoding="utf-8"?>
<p:tagLst xmlns:p="http://schemas.openxmlformats.org/presentationml/2006/main">
  <p:tag name="KSO_WM_DIAGRAM_VIRTUALLY_FRAME" val="{&quot;height&quot;:270.4681889763779,&quot;left&quot;:52,&quot;top&quot;:150.765905511811,&quot;width&quot;:855}"/>
</p:tagLst>
</file>

<file path=ppt/tags/tag99.xml><?xml version="1.0" encoding="utf-8"?>
<p:tagLst xmlns:p="http://schemas.openxmlformats.org/presentationml/2006/main">
  <p:tag name="KSO_WM_DIAGRAM_VIRTUALLY_FRAME" val="{&quot;height&quot;:384.964094488189,&quot;left&quot;:52.80062992125977,&quot;top&quot;:98.03590551181102,&quot;width&quot;:852.848582677165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5CD3FF"/>
      </a:accent1>
      <a:accent2>
        <a:srgbClr val="1787F2"/>
      </a:accent2>
      <a:accent3>
        <a:srgbClr val="1C59F2"/>
      </a:accent3>
      <a:accent4>
        <a:srgbClr val="04AFF0"/>
      </a:accent4>
      <a:accent5>
        <a:srgbClr val="0070C0"/>
      </a:accent5>
      <a:accent6>
        <a:srgbClr val="119280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2502</Words>
  <Application>WPS 演示</Application>
  <PresentationFormat>宽屏</PresentationFormat>
  <Paragraphs>205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宋体</vt:lpstr>
      <vt:lpstr>Wingdings</vt:lpstr>
      <vt:lpstr>OPPOSans R</vt:lpstr>
      <vt:lpstr>OPPOSans H</vt:lpstr>
      <vt:lpstr>HelloFont WenYiHei</vt:lpstr>
      <vt:lpstr>Source Han Sans</vt:lpstr>
      <vt:lpstr>Source Han Sans CN Bold</vt:lpstr>
      <vt:lpstr>楷体</vt:lpstr>
      <vt:lpstr>等线</vt:lpstr>
      <vt:lpstr>微软雅黑</vt:lpstr>
      <vt:lpstr>Arial Unicode MS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云乾</dc:creator>
  <cp:lastModifiedBy>云乾</cp:lastModifiedBy>
  <cp:revision>5</cp:revision>
  <dcterms:created xsi:type="dcterms:W3CDTF">2025-04-05T14:27:00Z</dcterms:created>
  <dcterms:modified xsi:type="dcterms:W3CDTF">2025-04-05T15:32:42Z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1948E8CFDF814E80928080D4DAC619BD_12</vt:lpwstr>
  </property>
  <property fmtid="{D5CDD505-2E9C-101B-9397-08002B2CF9AE}" pid="3" name="KSOProductBuildVer">
    <vt:lpwstr>2052-12.1.0.20305</vt:lpwstr>
  </property>
</Properties>
</file>